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2" r:id="rId4"/>
  </p:sldMasterIdLst>
  <p:notesMasterIdLst>
    <p:notesMasterId r:id="rId17"/>
  </p:notesMasterIdLst>
  <p:handoutMasterIdLst>
    <p:handoutMasterId r:id="rId18"/>
  </p:handoutMasterIdLst>
  <p:sldIdLst>
    <p:sldId id="276" r:id="rId5"/>
    <p:sldId id="258" r:id="rId6"/>
    <p:sldId id="263" r:id="rId7"/>
    <p:sldId id="277" r:id="rId8"/>
    <p:sldId id="260" r:id="rId9"/>
    <p:sldId id="265" r:id="rId10"/>
    <p:sldId id="279" r:id="rId11"/>
    <p:sldId id="262" r:id="rId12"/>
    <p:sldId id="271" r:id="rId13"/>
    <p:sldId id="281" r:id="rId14"/>
    <p:sldId id="282" r:id="rId15"/>
    <p:sldId id="272" r:id="rId16"/>
  </p:sldIdLst>
  <p:sldSz cx="12192000" cy="6858000"/>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521415D9-36F7-43E2-AB2F-B90AF26B5E84}">
      <p14:sectionLst xmlns:p14="http://schemas.microsoft.com/office/powerpoint/2010/main">
        <p14:section name="Default Section" id="{E9D7C1AC-18EA-4755-9B48-BB4EFBA08E51}">
          <p14:sldIdLst>
            <p14:sldId id="276"/>
            <p14:sldId id="258"/>
            <p14:sldId id="263"/>
            <p14:sldId id="277"/>
            <p14:sldId id="260"/>
            <p14:sldId id="265"/>
            <p14:sldId id="279"/>
            <p14:sldId id="262"/>
            <p14:sldId id="271"/>
            <p14:sldId id="281"/>
          </p14:sldIdLst>
        </p14:section>
        <p14:section name="Untitled Section" id="{B0B49B57-D429-4B13-BFFD-611A3F1BC486}">
          <p14:sldIdLst>
            <p14:sldId id="282"/>
            <p14:sldId id="27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A40010"/>
    <a:srgbClr val="85000D"/>
    <a:srgbClr val="7F0721"/>
    <a:srgbClr val="96000E"/>
    <a:srgbClr val="0A1E60"/>
    <a:srgbClr val="8A000D"/>
    <a:srgbClr val="AC0000"/>
    <a:srgbClr val="785412"/>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26" autoAdjust="0"/>
  </p:normalViewPr>
  <p:slideViewPr>
    <p:cSldViewPr snapToGrid="0">
      <p:cViewPr varScale="1">
        <p:scale>
          <a:sx n="94" d="100"/>
          <a:sy n="94" d="100"/>
        </p:scale>
        <p:origin x="1194" y="9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tal Wiesner" userId="7a99d90a-c8bd-4160-afa9-1dc06f4e5c02" providerId="ADAL" clId="{A37B1EBF-5E83-412B-8A18-C3E4363D7A32}"/>
    <pc:docChg chg="custSel modSld">
      <pc:chgData name="Chantal Wiesner" userId="7a99d90a-c8bd-4160-afa9-1dc06f4e5c02" providerId="ADAL" clId="{A37B1EBF-5E83-412B-8A18-C3E4363D7A32}" dt="2023-03-29T16:46:11.125" v="551" actId="20577"/>
      <pc:docMkLst>
        <pc:docMk/>
      </pc:docMkLst>
      <pc:sldChg chg="modNotesTx">
        <pc:chgData name="Chantal Wiesner" userId="7a99d90a-c8bd-4160-afa9-1dc06f4e5c02" providerId="ADAL" clId="{A37B1EBF-5E83-412B-8A18-C3E4363D7A32}" dt="2023-03-24T18:15:28.127" v="30"/>
        <pc:sldMkLst>
          <pc:docMk/>
          <pc:sldMk cId="2539724583" sldId="258"/>
        </pc:sldMkLst>
      </pc:sldChg>
      <pc:sldChg chg="modNotesTx">
        <pc:chgData name="Chantal Wiesner" userId="7a99d90a-c8bd-4160-afa9-1dc06f4e5c02" providerId="ADAL" clId="{A37B1EBF-5E83-412B-8A18-C3E4363D7A32}" dt="2023-03-24T18:17:22.236" v="116" actId="20577"/>
        <pc:sldMkLst>
          <pc:docMk/>
          <pc:sldMk cId="827385750" sldId="260"/>
        </pc:sldMkLst>
      </pc:sldChg>
      <pc:sldChg chg="modNotesTx">
        <pc:chgData name="Chantal Wiesner" userId="7a99d90a-c8bd-4160-afa9-1dc06f4e5c02" providerId="ADAL" clId="{A37B1EBF-5E83-412B-8A18-C3E4363D7A32}" dt="2023-03-24T18:19:18.518" v="129"/>
        <pc:sldMkLst>
          <pc:docMk/>
          <pc:sldMk cId="463021956" sldId="262"/>
        </pc:sldMkLst>
      </pc:sldChg>
      <pc:sldChg chg="modNotesTx">
        <pc:chgData name="Chantal Wiesner" userId="7a99d90a-c8bd-4160-afa9-1dc06f4e5c02" providerId="ADAL" clId="{A37B1EBF-5E83-412B-8A18-C3E4363D7A32}" dt="2023-03-24T18:15:46.898" v="34" actId="20577"/>
        <pc:sldMkLst>
          <pc:docMk/>
          <pc:sldMk cId="1245424262" sldId="263"/>
        </pc:sldMkLst>
      </pc:sldChg>
      <pc:sldChg chg="modSp mod modNotesTx">
        <pc:chgData name="Chantal Wiesner" userId="7a99d90a-c8bd-4160-afa9-1dc06f4e5c02" providerId="ADAL" clId="{A37B1EBF-5E83-412B-8A18-C3E4363D7A32}" dt="2023-03-24T18:17:43.090" v="117"/>
        <pc:sldMkLst>
          <pc:docMk/>
          <pc:sldMk cId="858722511" sldId="265"/>
        </pc:sldMkLst>
        <pc:spChg chg="mod">
          <ac:chgData name="Chantal Wiesner" userId="7a99d90a-c8bd-4160-afa9-1dc06f4e5c02" providerId="ADAL" clId="{A37B1EBF-5E83-412B-8A18-C3E4363D7A32}" dt="2023-03-24T17:58:53.341" v="29" actId="20577"/>
          <ac:spMkLst>
            <pc:docMk/>
            <pc:sldMk cId="858722511" sldId="265"/>
            <ac:spMk id="5" creationId="{450FA9C0-F473-48EA-BB44-3BE787A2D778}"/>
          </ac:spMkLst>
        </pc:spChg>
      </pc:sldChg>
      <pc:sldChg chg="modNotesTx">
        <pc:chgData name="Chantal Wiesner" userId="7a99d90a-c8bd-4160-afa9-1dc06f4e5c02" providerId="ADAL" clId="{A37B1EBF-5E83-412B-8A18-C3E4363D7A32}" dt="2023-03-24T18:20:36.241" v="505" actId="20577"/>
        <pc:sldMkLst>
          <pc:docMk/>
          <pc:sldMk cId="2411986532" sldId="272"/>
        </pc:sldMkLst>
      </pc:sldChg>
      <pc:sldChg chg="modSp mod modNotesTx">
        <pc:chgData name="Chantal Wiesner" userId="7a99d90a-c8bd-4160-afa9-1dc06f4e5c02" providerId="ADAL" clId="{A37B1EBF-5E83-412B-8A18-C3E4363D7A32}" dt="2023-03-29T16:46:11.125" v="551" actId="20577"/>
        <pc:sldMkLst>
          <pc:docMk/>
          <pc:sldMk cId="1516634367" sldId="277"/>
        </pc:sldMkLst>
        <pc:spChg chg="mod">
          <ac:chgData name="Chantal Wiesner" userId="7a99d90a-c8bd-4160-afa9-1dc06f4e5c02" providerId="ADAL" clId="{A37B1EBF-5E83-412B-8A18-C3E4363D7A32}" dt="2023-03-29T16:46:11.125" v="551" actId="20577"/>
          <ac:spMkLst>
            <pc:docMk/>
            <pc:sldMk cId="1516634367" sldId="277"/>
            <ac:spMk id="10" creationId="{C1B3C083-15A8-4BFA-89E6-57DE8AAF874B}"/>
          </ac:spMkLst>
        </pc:spChg>
      </pc:sldChg>
      <pc:sldChg chg="modNotesTx">
        <pc:chgData name="Chantal Wiesner" userId="7a99d90a-c8bd-4160-afa9-1dc06f4e5c02" providerId="ADAL" clId="{A37B1EBF-5E83-412B-8A18-C3E4363D7A32}" dt="2023-03-24T18:18:28.584" v="120"/>
        <pc:sldMkLst>
          <pc:docMk/>
          <pc:sldMk cId="3522238098" sldId="279"/>
        </pc:sldMkLst>
      </pc:sldChg>
      <pc:sldChg chg="modNotesTx">
        <pc:chgData name="Chantal Wiesner" userId="7a99d90a-c8bd-4160-afa9-1dc06f4e5c02" providerId="ADAL" clId="{A37B1EBF-5E83-412B-8A18-C3E4363D7A32}" dt="2023-03-24T18:20:06.443" v="321" actId="20577"/>
        <pc:sldMkLst>
          <pc:docMk/>
          <pc:sldMk cId="712310804" sldId="281"/>
        </pc:sldMkLst>
      </pc:sldChg>
      <pc:sldChg chg="modNotesTx">
        <pc:chgData name="Chantal Wiesner" userId="7a99d90a-c8bd-4160-afa9-1dc06f4e5c02" providerId="ADAL" clId="{A37B1EBF-5E83-412B-8A18-C3E4363D7A32}" dt="2023-03-24T18:20:28.340" v="464" actId="20577"/>
        <pc:sldMkLst>
          <pc:docMk/>
          <pc:sldMk cId="3497845707" sldId="28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63E4091-DA83-407D-974C-1D9C92D1032B}" type="datetimeFigureOut">
              <a:rPr lang="en-CA" smtClean="0"/>
              <a:pPr/>
              <a:t>2023-03-29</a:t>
            </a:fld>
            <a:endParaRPr lang="en-CA"/>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A04A4C4-921A-46D3-B4CD-7FDE5099DC2D}" type="slidenum">
              <a:rPr lang="en-CA" smtClean="0"/>
              <a:pPr/>
              <a:t>‹#›</a:t>
            </a:fld>
            <a:endParaRPr lang="en-CA"/>
          </a:p>
        </p:txBody>
      </p:sp>
    </p:spTree>
    <p:extLst>
      <p:ext uri="{BB962C8B-B14F-4D97-AF65-F5344CB8AC3E}">
        <p14:creationId xmlns:p14="http://schemas.microsoft.com/office/powerpoint/2010/main" val="776502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1861" tIns="45930" rIns="91861" bIns="45930" numCol="1" anchor="t" anchorCtr="0" compatLnSpc="1">
            <a:prstTxWarp prst="textNoShape">
              <a:avLst/>
            </a:prstTxWarp>
          </a:bodyPr>
          <a:lstStyle>
            <a:lvl1pPr defTabSz="919163">
              <a:defRPr sz="1200"/>
            </a:lvl1pPr>
          </a:lstStyle>
          <a:p>
            <a:pPr>
              <a:defRPr/>
            </a:pPr>
            <a:endParaRPr lang="en-GB"/>
          </a:p>
        </p:txBody>
      </p:sp>
      <p:sp>
        <p:nvSpPr>
          <p:cNvPr id="9219"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1861" tIns="45930" rIns="91861" bIns="45930" numCol="1" anchor="t" anchorCtr="0" compatLnSpc="1">
            <a:prstTxWarp prst="textNoShape">
              <a:avLst/>
            </a:prstTxWarp>
          </a:bodyPr>
          <a:lstStyle>
            <a:lvl1pPr algn="r" defTabSz="919163">
              <a:defRPr sz="1200"/>
            </a:lvl1pPr>
          </a:lstStyle>
          <a:p>
            <a:pPr>
              <a:defRPr/>
            </a:pPr>
            <a:endParaRPr lang="en-GB"/>
          </a:p>
        </p:txBody>
      </p:sp>
      <p:sp>
        <p:nvSpPr>
          <p:cNvPr id="819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700088" y="4416425"/>
            <a:ext cx="5610225" cy="4184650"/>
          </a:xfrm>
          <a:prstGeom prst="rect">
            <a:avLst/>
          </a:prstGeom>
          <a:noFill/>
          <a:ln w="9525">
            <a:noFill/>
            <a:miter lim="800000"/>
            <a:headEnd/>
            <a:tailEnd/>
          </a:ln>
        </p:spPr>
        <p:txBody>
          <a:bodyPr vert="horz" wrap="square" lIns="91861" tIns="45930" rIns="91861" bIns="459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22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1861" tIns="45930" rIns="91861" bIns="45930" numCol="1" anchor="b" anchorCtr="0" compatLnSpc="1">
            <a:prstTxWarp prst="textNoShape">
              <a:avLst/>
            </a:prstTxWarp>
          </a:bodyPr>
          <a:lstStyle>
            <a:lvl1pPr defTabSz="919163">
              <a:defRPr sz="1200"/>
            </a:lvl1pPr>
          </a:lstStyle>
          <a:p>
            <a:pPr>
              <a:defRPr/>
            </a:pPr>
            <a:endParaRPr lang="en-GB"/>
          </a:p>
        </p:txBody>
      </p:sp>
      <p:sp>
        <p:nvSpPr>
          <p:cNvPr id="922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1861" tIns="45930" rIns="91861" bIns="45930" numCol="1" anchor="b" anchorCtr="0" compatLnSpc="1">
            <a:prstTxWarp prst="textNoShape">
              <a:avLst/>
            </a:prstTxWarp>
          </a:bodyPr>
          <a:lstStyle>
            <a:lvl1pPr algn="r" defTabSz="919163">
              <a:defRPr sz="1200"/>
            </a:lvl1pPr>
          </a:lstStyle>
          <a:p>
            <a:pPr>
              <a:defRPr/>
            </a:pPr>
            <a:fld id="{07A7FF19-5FE9-416E-BD27-AA43E98F38FC}" type="slidenum">
              <a:rPr lang="en-GB"/>
              <a:pPr>
                <a:defRPr/>
              </a:pPr>
              <a:t>‹#›</a:t>
            </a:fld>
            <a:endParaRPr lang="en-GB"/>
          </a:p>
        </p:txBody>
      </p:sp>
    </p:spTree>
    <p:extLst>
      <p:ext uri="{BB962C8B-B14F-4D97-AF65-F5344CB8AC3E}">
        <p14:creationId xmlns:p14="http://schemas.microsoft.com/office/powerpoint/2010/main" val="9279185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Good afternoon , and welcome to Outback Team Building &amp; Training’s Escape Room: The Jewel Heist! My name is ________ and I will be your puzzle master for today’s activity.  </a:t>
            </a:r>
            <a:endParaRPr lang="en-US" dirty="0"/>
          </a:p>
        </p:txBody>
      </p:sp>
      <p:sp>
        <p:nvSpPr>
          <p:cNvPr id="4" name="Slide Number Placeholder 3"/>
          <p:cNvSpPr>
            <a:spLocks noGrp="1"/>
          </p:cNvSpPr>
          <p:nvPr>
            <p:ph type="sldNum" sz="quarter" idx="5"/>
          </p:nvPr>
        </p:nvSpPr>
        <p:spPr/>
        <p:txBody>
          <a:bodyPr/>
          <a:lstStyle/>
          <a:p>
            <a:pPr>
              <a:defRPr/>
            </a:pPr>
            <a:fld id="{07A7FF19-5FE9-416E-BD27-AA43E98F38FC}" type="slidenum">
              <a:rPr lang="en-GB" smtClean="0"/>
              <a:pPr>
                <a:defRPr/>
              </a:pPr>
              <a:t>2</a:t>
            </a:fld>
            <a:endParaRPr lang="en-GB"/>
          </a:p>
        </p:txBody>
      </p:sp>
    </p:spTree>
    <p:extLst>
      <p:ext uri="{BB962C8B-B14F-4D97-AF65-F5344CB8AC3E}">
        <p14:creationId xmlns:p14="http://schemas.microsoft.com/office/powerpoint/2010/main" val="3246614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Thank you all for participating! </a:t>
            </a:r>
          </a:p>
        </p:txBody>
      </p:sp>
      <p:sp>
        <p:nvSpPr>
          <p:cNvPr id="4" name="Slide Number Placeholder 3"/>
          <p:cNvSpPr>
            <a:spLocks noGrp="1"/>
          </p:cNvSpPr>
          <p:nvPr>
            <p:ph type="sldNum" sz="quarter" idx="5"/>
          </p:nvPr>
        </p:nvSpPr>
        <p:spPr/>
        <p:txBody>
          <a:bodyPr/>
          <a:lstStyle/>
          <a:p>
            <a:pPr>
              <a:defRPr/>
            </a:pPr>
            <a:fld id="{07A7FF19-5FE9-416E-BD27-AA43E98F38FC}" type="slidenum">
              <a:rPr lang="en-GB" smtClean="0"/>
              <a:pPr>
                <a:defRPr/>
              </a:pPr>
              <a:t>12</a:t>
            </a:fld>
            <a:endParaRPr lang="en-GB"/>
          </a:p>
        </p:txBody>
      </p:sp>
    </p:spTree>
    <p:extLst>
      <p:ext uri="{BB962C8B-B14F-4D97-AF65-F5344CB8AC3E}">
        <p14:creationId xmlns:p14="http://schemas.microsoft.com/office/powerpoint/2010/main" val="1799248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We’ve been tracking a criminal mastermind who’s stolen several priceless, white, diamonds, and we believe they’re locked in cases in the room I will be sending you into momentarily. Today, you will be tasked with working together as a team to uncover clues and solve a series of puzzles to obtain several codes which will open a locked box and recover the jewels. We expect the thieves to return in 60-</a:t>
            </a:r>
            <a:r>
              <a:rPr lang="en-US" sz="1800" b="0" i="0" dirty="0">
                <a:solidFill>
                  <a:srgbClr val="FF0000"/>
                </a:solidFill>
                <a:effectLst/>
                <a:latin typeface="Calibri" panose="020F0502020204030204" pitchFamily="34" charset="0"/>
              </a:rPr>
              <a:t>90 minutes</a:t>
            </a:r>
            <a:r>
              <a:rPr lang="en-US" sz="1800" b="0" i="0" dirty="0">
                <a:solidFill>
                  <a:srgbClr val="000000"/>
                </a:solidFill>
                <a:effectLst/>
                <a:latin typeface="Calibri" panose="020F0502020204030204" pitchFamily="34" charset="0"/>
              </a:rPr>
              <a:t>, so you have very little time to get the diamonds and get out of here!  </a:t>
            </a:r>
            <a:endParaRPr lang="en-CA" dirty="0"/>
          </a:p>
        </p:txBody>
      </p:sp>
      <p:sp>
        <p:nvSpPr>
          <p:cNvPr id="4" name="Slide Number Placeholder 3"/>
          <p:cNvSpPr>
            <a:spLocks noGrp="1"/>
          </p:cNvSpPr>
          <p:nvPr>
            <p:ph type="sldNum" sz="quarter" idx="5"/>
          </p:nvPr>
        </p:nvSpPr>
        <p:spPr/>
        <p:txBody>
          <a:bodyPr/>
          <a:lstStyle/>
          <a:p>
            <a:pPr>
              <a:defRPr/>
            </a:pPr>
            <a:fld id="{07A7FF19-5FE9-416E-BD27-AA43E98F38FC}" type="slidenum">
              <a:rPr lang="en-GB" smtClean="0"/>
              <a:pPr>
                <a:defRPr/>
              </a:pPr>
              <a:t>3</a:t>
            </a:fld>
            <a:endParaRPr lang="en-GB"/>
          </a:p>
        </p:txBody>
      </p:sp>
    </p:spTree>
    <p:extLst>
      <p:ext uri="{BB962C8B-B14F-4D97-AF65-F5344CB8AC3E}">
        <p14:creationId xmlns:p14="http://schemas.microsoft.com/office/powerpoint/2010/main" val="384168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Today you will be working as one cohesive team, however you’ll need to bring together all of your individual talents and skills to solve these puzzles. You may choose to create a strategy or just dive in headfirst - how you tackle these challenges is up to you! To be successful, you’ll need to use: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Be creative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Think outside of the box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Be observant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and have effective communication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07A7FF19-5FE9-416E-BD27-AA43E98F38FC}" type="slidenum">
              <a:rPr lang="en-GB" smtClean="0"/>
              <a:pPr>
                <a:defRPr/>
              </a:pPr>
              <a:t>4</a:t>
            </a:fld>
            <a:endParaRPr lang="en-GB"/>
          </a:p>
        </p:txBody>
      </p:sp>
    </p:spTree>
    <p:extLst>
      <p:ext uri="{BB962C8B-B14F-4D97-AF65-F5344CB8AC3E}">
        <p14:creationId xmlns:p14="http://schemas.microsoft.com/office/powerpoint/2010/main" val="1006296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In just a moment, I will be breaking you all up into teams where you will be sent to your own virtual (or in-person) breakout room. When you arrive, you will nominate one person to be the Captain. This individual will be the one who shares their screen and logs into the virtual Escape Room using a link and Entry code I will provide you with in just a moment. Know that you will face challenges and it’s important to be creative to get through them! </a:t>
            </a:r>
            <a:endParaRPr lang="en-CA" dirty="0"/>
          </a:p>
        </p:txBody>
      </p:sp>
      <p:sp>
        <p:nvSpPr>
          <p:cNvPr id="4" name="Slide Number Placeholder 3"/>
          <p:cNvSpPr>
            <a:spLocks noGrp="1"/>
          </p:cNvSpPr>
          <p:nvPr>
            <p:ph type="sldNum" sz="quarter" idx="5"/>
          </p:nvPr>
        </p:nvSpPr>
        <p:spPr/>
        <p:txBody>
          <a:bodyPr/>
          <a:lstStyle/>
          <a:p>
            <a:pPr>
              <a:defRPr/>
            </a:pPr>
            <a:fld id="{07A7FF19-5FE9-416E-BD27-AA43E98F38FC}" type="slidenum">
              <a:rPr lang="en-GB" smtClean="0"/>
              <a:pPr>
                <a:defRPr/>
              </a:pPr>
              <a:t>5</a:t>
            </a:fld>
            <a:endParaRPr lang="en-GB"/>
          </a:p>
        </p:txBody>
      </p:sp>
    </p:spTree>
    <p:extLst>
      <p:ext uri="{BB962C8B-B14F-4D97-AF65-F5344CB8AC3E}">
        <p14:creationId xmlns:p14="http://schemas.microsoft.com/office/powerpoint/2010/main" val="2951294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Your goal is to solve all the puzzles in the room, which will in turn unlock the safe holding the stolen diamond before the time runs out.  </a:t>
            </a:r>
            <a:endParaRPr lang="en-US"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Tips:  </a:t>
            </a:r>
            <a:endParaRPr lang="en-US"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Search the Room for items and clues.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Click around the room – interact with it.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Everyone in your team should be taking notes – remember, anything could be a clue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Keep your eyes on the clock </a:t>
            </a:r>
          </a:p>
          <a:p>
            <a:endParaRPr lang="en-CA" dirty="0"/>
          </a:p>
        </p:txBody>
      </p:sp>
      <p:sp>
        <p:nvSpPr>
          <p:cNvPr id="4" name="Slide Number Placeholder 3"/>
          <p:cNvSpPr>
            <a:spLocks noGrp="1"/>
          </p:cNvSpPr>
          <p:nvPr>
            <p:ph type="sldNum" sz="quarter" idx="5"/>
          </p:nvPr>
        </p:nvSpPr>
        <p:spPr/>
        <p:txBody>
          <a:bodyPr/>
          <a:lstStyle/>
          <a:p>
            <a:pPr>
              <a:defRPr/>
            </a:pPr>
            <a:fld id="{07A7FF19-5FE9-416E-BD27-AA43E98F38FC}" type="slidenum">
              <a:rPr lang="en-GB" smtClean="0"/>
              <a:pPr>
                <a:defRPr/>
              </a:pPr>
              <a:t>6</a:t>
            </a:fld>
            <a:endParaRPr lang="en-GB"/>
          </a:p>
        </p:txBody>
      </p:sp>
    </p:spTree>
    <p:extLst>
      <p:ext uri="{BB962C8B-B14F-4D97-AF65-F5344CB8AC3E}">
        <p14:creationId xmlns:p14="http://schemas.microsoft.com/office/powerpoint/2010/main" val="2591229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Before I send you off, here is a quick reminder on how to share your screen as this is critical for your team captain.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Zoom: At the bottom of your screen everyone should see a green button to share your screen. It’s that easy. Be sure to do this when you get to your breakout room.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Teams: At the top right of your teams window there is a square with an arrow in it. It’s that easy. Be sure to do this when you get to your breakout room. </a:t>
            </a:r>
            <a:endParaRPr lang="en-US" b="0" i="0" dirty="0">
              <a:solidFill>
                <a:srgbClr val="000000"/>
              </a:solidFill>
              <a:effectLst/>
              <a:latin typeface="Segoe UI" panose="020B0502040204020203" pitchFamily="34" charset="0"/>
            </a:endParaRPr>
          </a:p>
          <a:p>
            <a:pPr algn="l" rtl="0" fontAlgn="base"/>
            <a:br>
              <a:rPr lang="en-CA" dirty="0"/>
            </a:br>
            <a:r>
              <a:rPr lang="en-US" sz="1800" b="0" i="0" dirty="0">
                <a:solidFill>
                  <a:srgbClr val="000000"/>
                </a:solidFill>
                <a:effectLst/>
                <a:latin typeface="Calibri" panose="020F0502020204030204" pitchFamily="34" charset="0"/>
              </a:rPr>
              <a:t>One more technical tip, you can take over mouse control of the team captain if your team decides to have someone else take the wheel in clicking in the room.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Zoom: At the top of your screen there should be viewing options. Within these options there is a Request Remote Control. This will allow you to take over the mouse from the team captain. </a:t>
            </a:r>
            <a:endParaRPr lang="en-US" b="0" i="0" dirty="0">
              <a:solidFill>
                <a:srgbClr val="000000"/>
              </a:solidFill>
              <a:effectLst/>
              <a:latin typeface="Segoe UI" panose="020B0502040204020203" pitchFamily="34" charset="0"/>
            </a:endParaRPr>
          </a:p>
          <a:p>
            <a:endParaRPr lang="en-CA" dirty="0"/>
          </a:p>
        </p:txBody>
      </p:sp>
      <p:sp>
        <p:nvSpPr>
          <p:cNvPr id="4" name="Slide Number Placeholder 3"/>
          <p:cNvSpPr>
            <a:spLocks noGrp="1"/>
          </p:cNvSpPr>
          <p:nvPr>
            <p:ph type="sldNum" sz="quarter" idx="5"/>
          </p:nvPr>
        </p:nvSpPr>
        <p:spPr/>
        <p:txBody>
          <a:bodyPr/>
          <a:lstStyle/>
          <a:p>
            <a:pPr>
              <a:defRPr/>
            </a:pPr>
            <a:fld id="{07A7FF19-5FE9-416E-BD27-AA43E98F38FC}" type="slidenum">
              <a:rPr lang="en-GB" smtClean="0"/>
              <a:pPr>
                <a:defRPr/>
              </a:pPr>
              <a:t>7</a:t>
            </a:fld>
            <a:endParaRPr lang="en-GB"/>
          </a:p>
        </p:txBody>
      </p:sp>
    </p:spTree>
    <p:extLst>
      <p:ext uri="{BB962C8B-B14F-4D97-AF65-F5344CB8AC3E}">
        <p14:creationId xmlns:p14="http://schemas.microsoft.com/office/powerpoint/2010/main" val="2500751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Is everyone ready to get started? Your code is now displayed on the screen. Everyone please write this down or snap a photo – if you end up being the team captain, you will need it to login to the virtual escape room.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I have now sent the link to your virtual room in the Chat. Everyone please click on this. Once I send you to your breakout rooms, nominate that ONE person to be your team captain and only THEY will login. Everyone else can close their web browser.  </a:t>
            </a:r>
            <a:br>
              <a:rPr lang="en-US" sz="1800" b="0" i="0" dirty="0">
                <a:solidFill>
                  <a:srgbClr val="000000"/>
                </a:solidFill>
                <a:effectLst/>
                <a:latin typeface="Calibri" panose="020F0502020204030204" pitchFamily="34" charset="0"/>
              </a:rPr>
            </a:br>
            <a:endParaRPr lang="en-US" b="0" i="0" dirty="0">
              <a:solidFill>
                <a:srgbClr val="000000"/>
              </a:solidFill>
              <a:effectLst/>
              <a:latin typeface="Segoe UI" panose="020B0502040204020203" pitchFamily="34" charset="0"/>
            </a:endParaRPr>
          </a:p>
          <a:p>
            <a:r>
              <a:rPr lang="en-CA" dirty="0"/>
              <a:t>Once you click on the link, a welcome screen will arrive. Follow the Instructions provided. Good luck! </a:t>
            </a:r>
          </a:p>
          <a:p>
            <a:endParaRPr lang="en-CA" dirty="0"/>
          </a:p>
          <a:p>
            <a:pPr algn="l" rtl="0" fontAlgn="base"/>
            <a:r>
              <a:rPr lang="en-US" sz="1800" b="0" i="0" dirty="0">
                <a:solidFill>
                  <a:srgbClr val="000000"/>
                </a:solidFill>
                <a:effectLst/>
                <a:latin typeface="Calibri" panose="020F0502020204030204" pitchFamily="34" charset="0"/>
              </a:rPr>
              <a:t>Can you outsmart the thieves, crack their codes and find the diamonds before they return?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Will you make it?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Your time starts…NOW!  </a:t>
            </a:r>
            <a:endParaRPr lang="en-US" b="0" i="0" dirty="0">
              <a:solidFill>
                <a:srgbClr val="000000"/>
              </a:solidFill>
              <a:effectLst/>
              <a:latin typeface="Segoe UI" panose="020B0502040204020203" pitchFamily="34" charset="0"/>
            </a:endParaRPr>
          </a:p>
          <a:p>
            <a:endParaRPr lang="en-CA" dirty="0"/>
          </a:p>
        </p:txBody>
      </p:sp>
      <p:sp>
        <p:nvSpPr>
          <p:cNvPr id="4" name="Slide Number Placeholder 3"/>
          <p:cNvSpPr>
            <a:spLocks noGrp="1"/>
          </p:cNvSpPr>
          <p:nvPr>
            <p:ph type="sldNum" sz="quarter" idx="5"/>
          </p:nvPr>
        </p:nvSpPr>
        <p:spPr/>
        <p:txBody>
          <a:bodyPr/>
          <a:lstStyle/>
          <a:p>
            <a:pPr>
              <a:defRPr/>
            </a:pPr>
            <a:fld id="{07A7FF19-5FE9-416E-BD27-AA43E98F38FC}" type="slidenum">
              <a:rPr lang="en-GB" smtClean="0"/>
              <a:pPr>
                <a:defRPr/>
              </a:pPr>
              <a:t>8</a:t>
            </a:fld>
            <a:endParaRPr lang="en-GB"/>
          </a:p>
        </p:txBody>
      </p:sp>
    </p:spTree>
    <p:extLst>
      <p:ext uri="{BB962C8B-B14F-4D97-AF65-F5344CB8AC3E}">
        <p14:creationId xmlns:p14="http://schemas.microsoft.com/office/powerpoint/2010/main" val="2450791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Announce the teams that were able to solve the escape rooms and provide the organizer with the secret code. You could also announce the team to complete the Escape Room 1</a:t>
            </a:r>
            <a:r>
              <a:rPr lang="en-CA" baseline="30000" dirty="0"/>
              <a:t>st</a:t>
            </a:r>
            <a:r>
              <a:rPr lang="en-CA" dirty="0"/>
              <a:t>, 2</a:t>
            </a:r>
            <a:r>
              <a:rPr lang="en-CA" baseline="30000" dirty="0"/>
              <a:t>nd</a:t>
            </a:r>
            <a:r>
              <a:rPr lang="en-CA" dirty="0"/>
              <a:t>, etc. </a:t>
            </a:r>
          </a:p>
        </p:txBody>
      </p:sp>
      <p:sp>
        <p:nvSpPr>
          <p:cNvPr id="4" name="Slide Number Placeholder 3"/>
          <p:cNvSpPr>
            <a:spLocks noGrp="1"/>
          </p:cNvSpPr>
          <p:nvPr>
            <p:ph type="sldNum" sz="quarter" idx="5"/>
          </p:nvPr>
        </p:nvSpPr>
        <p:spPr/>
        <p:txBody>
          <a:bodyPr/>
          <a:lstStyle/>
          <a:p>
            <a:pPr>
              <a:defRPr/>
            </a:pPr>
            <a:fld id="{07A7FF19-5FE9-416E-BD27-AA43E98F38FC}" type="slidenum">
              <a:rPr lang="en-GB" smtClean="0"/>
              <a:pPr>
                <a:defRPr/>
              </a:pPr>
              <a:t>10</a:t>
            </a:fld>
            <a:endParaRPr lang="en-GB"/>
          </a:p>
        </p:txBody>
      </p:sp>
    </p:spTree>
    <p:extLst>
      <p:ext uri="{BB962C8B-B14F-4D97-AF65-F5344CB8AC3E}">
        <p14:creationId xmlns:p14="http://schemas.microsoft.com/office/powerpoint/2010/main" val="3193841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You can share the puzzle conclusions with the participants if time permits/if your team members would like to see the solve. </a:t>
            </a:r>
          </a:p>
        </p:txBody>
      </p:sp>
      <p:sp>
        <p:nvSpPr>
          <p:cNvPr id="4" name="Slide Number Placeholder 3"/>
          <p:cNvSpPr>
            <a:spLocks noGrp="1"/>
          </p:cNvSpPr>
          <p:nvPr>
            <p:ph type="sldNum" sz="quarter" idx="5"/>
          </p:nvPr>
        </p:nvSpPr>
        <p:spPr/>
        <p:txBody>
          <a:bodyPr/>
          <a:lstStyle/>
          <a:p>
            <a:pPr>
              <a:defRPr/>
            </a:pPr>
            <a:fld id="{07A7FF19-5FE9-416E-BD27-AA43E98F38FC}" type="slidenum">
              <a:rPr lang="en-GB" smtClean="0"/>
              <a:pPr>
                <a:defRPr/>
              </a:pPr>
              <a:t>11</a:t>
            </a:fld>
            <a:endParaRPr lang="en-GB"/>
          </a:p>
        </p:txBody>
      </p:sp>
    </p:spTree>
    <p:extLst>
      <p:ext uri="{BB962C8B-B14F-4D97-AF65-F5344CB8AC3E}">
        <p14:creationId xmlns:p14="http://schemas.microsoft.com/office/powerpoint/2010/main" val="3720949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28962" y="3140968"/>
            <a:ext cx="10972800" cy="1143000"/>
          </a:xfrm>
        </p:spPr>
        <p:txBody>
          <a:bodyPr>
            <a:normAutofit/>
          </a:bodyPr>
          <a:lstStyle>
            <a:lvl1pPr>
              <a:defRPr sz="2400" b="1"/>
            </a:lvl1pPr>
          </a:lstStyle>
          <a:p>
            <a:r>
              <a:rPr lang="en-US"/>
              <a:t>Click to edit Master title style</a:t>
            </a:r>
            <a:endParaRPr lang="en-CA"/>
          </a:p>
        </p:txBody>
      </p:sp>
      <p:sp>
        <p:nvSpPr>
          <p:cNvPr id="3" name="Content Placeholder 2"/>
          <p:cNvSpPr>
            <a:spLocks noGrp="1"/>
          </p:cNvSpPr>
          <p:nvPr>
            <p:ph idx="1"/>
          </p:nvPr>
        </p:nvSpPr>
        <p:spPr>
          <a:xfrm>
            <a:off x="527381" y="1916835"/>
            <a:ext cx="11041227" cy="4137323"/>
          </a:xfrm>
        </p:spPr>
        <p:txBody>
          <a:bodyPr>
            <a:normAutofit/>
          </a:bodyPr>
          <a:lstStyle>
            <a:lvl1pPr>
              <a:defRPr sz="1400">
                <a:solidFill>
                  <a:schemeClr val="tx1">
                    <a:lumMod val="75000"/>
                    <a:lumOff val="25000"/>
                  </a:schemeClr>
                </a:solidFill>
              </a:defRPr>
            </a:lvl1pPr>
            <a:lvl2pPr>
              <a:defRPr sz="1400">
                <a:solidFill>
                  <a:schemeClr val="tx1">
                    <a:lumMod val="75000"/>
                    <a:lumOff val="25000"/>
                  </a:schemeClr>
                </a:solidFill>
              </a:defRPr>
            </a:lvl2pPr>
            <a:lvl3pPr>
              <a:defRPr sz="1400">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b="1"/>
            </a:lvl1pPr>
          </a:lstStyle>
          <a:p>
            <a:r>
              <a:rPr lang="en-US"/>
              <a:t>Click to edit Master title style</a:t>
            </a:r>
            <a:endParaRPr lang="en-CA"/>
          </a:p>
        </p:txBody>
      </p:sp>
      <p:sp>
        <p:nvSpPr>
          <p:cNvPr id="3" name="Content Placeholder 2"/>
          <p:cNvSpPr>
            <a:spLocks noGrp="1"/>
          </p:cNvSpPr>
          <p:nvPr>
            <p:ph sz="half" idx="1"/>
          </p:nvPr>
        </p:nvSpPr>
        <p:spPr>
          <a:xfrm>
            <a:off x="623392" y="1844824"/>
            <a:ext cx="5384800" cy="4525963"/>
          </a:xfrm>
        </p:spPr>
        <p:txBody>
          <a:bodyPr>
            <a:normAutofit/>
          </a:bodyPr>
          <a:lstStyle>
            <a:lvl1pPr>
              <a:lnSpc>
                <a:spcPct val="150000"/>
              </a:lnSpc>
              <a:defRPr sz="1400">
                <a:solidFill>
                  <a:schemeClr val="tx1">
                    <a:lumMod val="75000"/>
                    <a:lumOff val="25000"/>
                  </a:schemeClr>
                </a:solidFill>
              </a:defRPr>
            </a:lvl1pPr>
            <a:lvl2pPr>
              <a:lnSpc>
                <a:spcPct val="150000"/>
              </a:lnSpc>
              <a:defRPr sz="1400">
                <a:solidFill>
                  <a:schemeClr val="tx1">
                    <a:lumMod val="75000"/>
                    <a:lumOff val="25000"/>
                  </a:schemeClr>
                </a:solidFill>
              </a:defRPr>
            </a:lvl2pPr>
            <a:lvl3pPr>
              <a:lnSpc>
                <a:spcPct val="150000"/>
              </a:lnSpc>
              <a:defRPr sz="1400">
                <a:solidFill>
                  <a:schemeClr val="tx1">
                    <a:lumMod val="75000"/>
                    <a:lumOff val="25000"/>
                  </a:schemeClr>
                </a:solidFill>
              </a:defRPr>
            </a:lvl3pPr>
            <a:lvl4pPr>
              <a:lnSpc>
                <a:spcPct val="150000"/>
              </a:lnSpc>
              <a:defRPr sz="1400">
                <a:solidFill>
                  <a:schemeClr val="tx1">
                    <a:lumMod val="75000"/>
                    <a:lumOff val="25000"/>
                  </a:schemeClr>
                </a:solidFill>
              </a:defRPr>
            </a:lvl4pPr>
            <a:lvl5pPr>
              <a:lnSpc>
                <a:spcPct val="150000"/>
              </a:lnSpc>
              <a:defRPr sz="1400">
                <a:solidFill>
                  <a:schemeClr val="tx1">
                    <a:lumMod val="75000"/>
                    <a:lumOff val="2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4" name="Picture Placeholder 13"/>
          <p:cNvSpPr>
            <a:spLocks noGrp="1"/>
          </p:cNvSpPr>
          <p:nvPr>
            <p:ph type="pic" sz="quarter" idx="14"/>
          </p:nvPr>
        </p:nvSpPr>
        <p:spPr>
          <a:xfrm>
            <a:off x="7248128" y="2060851"/>
            <a:ext cx="3744416" cy="4033019"/>
          </a:xfrm>
        </p:spPr>
        <p:txBody>
          <a:bodyPr/>
          <a:lstStyle/>
          <a:p>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310936" cy="1143000"/>
          </a:xfrm>
        </p:spPr>
        <p:txBody>
          <a:bodyPr>
            <a:normAutofit/>
          </a:bodyPr>
          <a:lstStyle>
            <a:lvl1pPr>
              <a:defRPr sz="2400"/>
            </a:lvl1pPr>
          </a:lstStyle>
          <a:p>
            <a:r>
              <a:rPr lang="en-US"/>
              <a:t>Click to edit Master title style</a:t>
            </a:r>
            <a:endParaRPr lang="en-CA"/>
          </a:p>
        </p:txBody>
      </p:sp>
      <p:sp>
        <p:nvSpPr>
          <p:cNvPr id="4" name="Content Placeholder 3"/>
          <p:cNvSpPr>
            <a:spLocks noGrp="1"/>
          </p:cNvSpPr>
          <p:nvPr>
            <p:ph sz="half" idx="2"/>
          </p:nvPr>
        </p:nvSpPr>
        <p:spPr>
          <a:xfrm>
            <a:off x="609600" y="1844824"/>
            <a:ext cx="5386917" cy="451904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5"/>
          <p:cNvSpPr>
            <a:spLocks noGrp="1"/>
          </p:cNvSpPr>
          <p:nvPr>
            <p:ph sz="quarter" idx="4"/>
          </p:nvPr>
        </p:nvSpPr>
        <p:spPr>
          <a:xfrm>
            <a:off x="6193369" y="1844824"/>
            <a:ext cx="5389033" cy="451904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b="1"/>
            </a:lvl1pPr>
          </a:lstStyle>
          <a:p>
            <a:r>
              <a:rPr lang="en-US"/>
              <a:t>Click to edit Master title style</a:t>
            </a:r>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Layout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623394" y="6453339"/>
            <a:ext cx="11041225" cy="276999"/>
          </a:xfrm>
          <a:prstGeom prst="rect">
            <a:avLst/>
          </a:prstGeom>
          <a:noFill/>
        </p:spPr>
        <p:txBody>
          <a:bodyPr wrap="square" rtlCol="0">
            <a:spAutoFit/>
          </a:bodyPr>
          <a:lstStyle/>
          <a:p>
            <a:r>
              <a:rPr lang="en-CA" sz="1200">
                <a:solidFill>
                  <a:schemeClr val="bg1"/>
                </a:solidFill>
              </a:rPr>
              <a:t>www.outbackteambuilding.com                                          1-800-713-7238                              </a:t>
            </a:r>
            <a:r>
              <a:rPr lang="en-CA" sz="1200" baseline="0">
                <a:solidFill>
                  <a:schemeClr val="bg1"/>
                </a:solidFill>
              </a:rPr>
              <a:t>   </a:t>
            </a:r>
            <a:r>
              <a:rPr lang="en-CA" sz="1200">
                <a:solidFill>
                  <a:schemeClr val="bg1"/>
                </a:solidFill>
              </a:rPr>
              <a:t>info@outbackteambuilding.com</a:t>
            </a:r>
          </a:p>
        </p:txBody>
      </p:sp>
      <p:sp>
        <p:nvSpPr>
          <p:cNvPr id="4" name="Title 1"/>
          <p:cNvSpPr>
            <a:spLocks noGrp="1"/>
          </p:cNvSpPr>
          <p:nvPr>
            <p:ph type="ctrTitle"/>
          </p:nvPr>
        </p:nvSpPr>
        <p:spPr>
          <a:xfrm>
            <a:off x="914400" y="2130428"/>
            <a:ext cx="10363200" cy="1470025"/>
          </a:xfrm>
        </p:spPr>
        <p:txBody>
          <a:bodyPr/>
          <a:lstStyle/>
          <a:p>
            <a:r>
              <a:rPr lang="en-US"/>
              <a:t>Click to edit Master title style</a:t>
            </a:r>
            <a:endParaRPr lang="en-CA"/>
          </a:p>
        </p:txBody>
      </p:sp>
      <p:sp>
        <p:nvSpPr>
          <p:cNvPr id="5" name="Subtitle 2"/>
          <p:cNvSpPr>
            <a:spLocks noGrp="1"/>
          </p:cNvSpPr>
          <p:nvPr>
            <p:ph type="subTitle" idx="1"/>
          </p:nvPr>
        </p:nvSpPr>
        <p:spPr>
          <a:xfrm>
            <a:off x="1828800" y="3886200"/>
            <a:ext cx="85344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59238" b="18810"/>
          <a:stretch/>
        </p:blipFill>
        <p:spPr>
          <a:xfrm>
            <a:off x="8084791" y="-27384"/>
            <a:ext cx="4151784" cy="1679738"/>
          </a:xfrm>
          <a:prstGeom prst="rect">
            <a:avLst/>
          </a:prstGeom>
        </p:spPr>
      </p:pic>
      <p:sp>
        <p:nvSpPr>
          <p:cNvPr id="3" name="Text Placeholder 2"/>
          <p:cNvSpPr>
            <a:spLocks noGrp="1"/>
          </p:cNvSpPr>
          <p:nvPr>
            <p:ph type="body" idx="1"/>
          </p:nvPr>
        </p:nvSpPr>
        <p:spPr>
          <a:xfrm>
            <a:off x="609600" y="1988843"/>
            <a:ext cx="10972800" cy="41373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TextBox 8"/>
          <p:cNvSpPr txBox="1"/>
          <p:nvPr userDrawn="1"/>
        </p:nvSpPr>
        <p:spPr>
          <a:xfrm>
            <a:off x="0" y="6453339"/>
            <a:ext cx="12192000" cy="276999"/>
          </a:xfrm>
          <a:prstGeom prst="rect">
            <a:avLst/>
          </a:prstGeom>
          <a:noFill/>
        </p:spPr>
        <p:txBody>
          <a:bodyPr wrap="square" rtlCol="0">
            <a:spAutoFit/>
          </a:bodyPr>
          <a:lstStyle/>
          <a:p>
            <a:pPr algn="ctr"/>
            <a:r>
              <a:rPr lang="en-CA" sz="1200">
                <a:solidFill>
                  <a:schemeClr val="tx1">
                    <a:lumMod val="75000"/>
                    <a:lumOff val="25000"/>
                  </a:schemeClr>
                </a:solidFill>
              </a:rPr>
              <a:t>www.outbackteambuilding.com                     		                   1-800-565-8735         		                     </a:t>
            </a:r>
            <a:r>
              <a:rPr lang="en-CA" sz="1200" baseline="0">
                <a:solidFill>
                  <a:schemeClr val="tx1">
                    <a:lumMod val="75000"/>
                    <a:lumOff val="25000"/>
                  </a:schemeClr>
                </a:solidFill>
              </a:rPr>
              <a:t>   </a:t>
            </a:r>
            <a:r>
              <a:rPr lang="en-CA" sz="1200">
                <a:solidFill>
                  <a:schemeClr val="tx1">
                    <a:lumMod val="75000"/>
                    <a:lumOff val="25000"/>
                  </a:schemeClr>
                </a:solidFill>
              </a:rPr>
              <a:t>info@outbackteambuilding.com</a:t>
            </a:r>
          </a:p>
        </p:txBody>
      </p:sp>
      <p:pic>
        <p:nvPicPr>
          <p:cNvPr id="6" name="Picture 5"/>
          <p:cNvPicPr>
            <a:picLocks noChangeAspect="1"/>
          </p:cNvPicPr>
          <p:nvPr userDrawn="1"/>
        </p:nvPicPr>
        <p:blipFill>
          <a:blip r:embed="rId9"/>
          <a:stretch>
            <a:fillRect/>
          </a:stretch>
        </p:blipFill>
        <p:spPr>
          <a:xfrm>
            <a:off x="-24680" y="-25190"/>
            <a:ext cx="10185363" cy="1675349"/>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CA"/>
          </a:p>
        </p:txBody>
      </p:sp>
      <p:pic>
        <p:nvPicPr>
          <p:cNvPr id="8" name="Picture 7"/>
          <p:cNvPicPr>
            <a:picLocks noChangeAspect="1"/>
          </p:cNvPicPr>
          <p:nvPr userDrawn="1"/>
        </p:nvPicPr>
        <p:blipFill>
          <a:blip r:embed="rId10"/>
          <a:stretch>
            <a:fillRect/>
          </a:stretch>
        </p:blipFill>
        <p:spPr>
          <a:xfrm>
            <a:off x="10512308" y="191575"/>
            <a:ext cx="1390996" cy="1382781"/>
          </a:xfrm>
          <a:prstGeom prst="rect">
            <a:avLst/>
          </a:prstGeom>
        </p:spPr>
      </p:pic>
    </p:spTree>
  </p:cSld>
  <p:clrMap bg1="lt1" tx1="dk1" bg2="lt2" tx2="dk2" accent1="accent1" accent2="accent2" accent3="accent3" accent4="accent4" accent5="accent5" accent6="accent6" hlink="hlink" folHlink="folHlink"/>
  <p:sldLayoutIdLst>
    <p:sldLayoutId id="2147483704" r:id="rId1"/>
    <p:sldLayoutId id="2147483706" r:id="rId2"/>
    <p:sldLayoutId id="2147483707" r:id="rId3"/>
    <p:sldLayoutId id="2147483708" r:id="rId4"/>
    <p:sldLayoutId id="2147483709" r:id="rId5"/>
    <p:sldLayoutId id="2147483715" r:id="rId6"/>
  </p:sldLayoutIdLst>
  <p:txStyles>
    <p:titleStyle>
      <a:lvl1pPr algn="l" defTabSz="914400" rtl="0" eaLnBrk="1" latinLnBrk="0" hangingPunct="1">
        <a:spcBef>
          <a:spcPct val="0"/>
        </a:spcBef>
        <a:buNone/>
        <a:defRPr sz="24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lnSpc>
          <a:spcPct val="150000"/>
        </a:lnSpc>
        <a:spcBef>
          <a:spcPct val="20000"/>
        </a:spcBef>
        <a:buClr>
          <a:schemeClr val="bg1">
            <a:lumMod val="65000"/>
          </a:schemeClr>
        </a:buClr>
        <a:buFont typeface="Webdings" pitchFamily="18" charset="2"/>
        <a:buChar char=""/>
        <a:defRPr sz="1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lnSpc>
          <a:spcPct val="150000"/>
        </a:lnSpc>
        <a:spcBef>
          <a:spcPct val="20000"/>
        </a:spcBef>
        <a:buClr>
          <a:schemeClr val="bg1">
            <a:lumMod val="65000"/>
          </a:schemeClr>
        </a:buClr>
        <a:buFont typeface="Webdings" pitchFamily="18" charset="2"/>
        <a:buChar char=""/>
        <a:defRPr sz="14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50000"/>
        </a:lnSpc>
        <a:spcBef>
          <a:spcPct val="20000"/>
        </a:spcBef>
        <a:buClr>
          <a:schemeClr val="bg1">
            <a:lumMod val="65000"/>
          </a:schemeClr>
        </a:buClr>
        <a:buFont typeface="Webdings" pitchFamily="18" charset="2"/>
        <a:buChar char=""/>
        <a:defRPr sz="14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50000"/>
        </a:lnSpc>
        <a:spcBef>
          <a:spcPct val="20000"/>
        </a:spcBef>
        <a:buClr>
          <a:schemeClr val="bg1">
            <a:lumMod val="65000"/>
          </a:schemeClr>
        </a:buClr>
        <a:buFont typeface="Webdings" pitchFamily="18" charset="2"/>
        <a:buChar char=""/>
        <a:defRPr sz="14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50000"/>
        </a:lnSpc>
        <a:spcBef>
          <a:spcPct val="20000"/>
        </a:spcBef>
        <a:buClr>
          <a:schemeClr val="bg1">
            <a:lumMod val="65000"/>
          </a:schemeClr>
        </a:buClr>
        <a:buFont typeface="Webdings" pitchFamily="18" charset="2"/>
        <a:buChar char=""/>
        <a:defRPr sz="14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hyperlink" Target="https://resources.outbackteambuilding.com/hubfs/4416146/Files/ERJH_Conclusion_Deck.mp4" TargetMode="External"/><Relationship Id="rId3" Type="http://schemas.openxmlformats.org/officeDocument/2006/relationships/hyperlink" Target="https://resources.outbackteambuilding.com/hubfs/4416146/Files/ERJH_Conclusion_Puzzle_1.mp4" TargetMode="External"/><Relationship Id="rId7" Type="http://schemas.openxmlformats.org/officeDocument/2006/relationships/hyperlink" Target="https://resources.outbackteambuilding.com/hubfs/4416146/Files/ERJH_Conclusion_Puzzle_5.mp4"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s://resources.outbackteambuilding.com/hubfs/4416146/Files/ERJH_Conclusion_Puzzle_4.mp4" TargetMode="External"/><Relationship Id="rId5" Type="http://schemas.openxmlformats.org/officeDocument/2006/relationships/hyperlink" Target="https://resources.outbackteambuilding.com/hubfs/4416146/Files/ERJH_Conclusion_Puzzle_3.mp4" TargetMode="External"/><Relationship Id="rId4" Type="http://schemas.openxmlformats.org/officeDocument/2006/relationships/hyperlink" Target="https://resources.outbackteambuilding.com/hubfs/4416146/Files/ERJH_Conclusion_Puzzle_2.mp4"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3392" y="592489"/>
            <a:ext cx="10945216" cy="3627837"/>
          </a:xfrm>
        </p:spPr>
        <p:txBody>
          <a:bodyPr>
            <a:normAutofit/>
          </a:bodyPr>
          <a:lstStyle/>
          <a:p>
            <a:pPr algn="ctr"/>
            <a:r>
              <a:rPr lang="en-US" sz="4400"/>
              <a:t>Welcome! </a:t>
            </a:r>
            <a:br>
              <a:rPr lang="en-US" sz="4400"/>
            </a:br>
            <a:br>
              <a:rPr lang="en-US" sz="4400"/>
            </a:br>
            <a:r>
              <a:rPr lang="en-US" sz="2800"/>
              <a:t>Please take this time to socialize while we wait to get started.</a:t>
            </a:r>
            <a:br>
              <a:rPr lang="en-US" sz="2800"/>
            </a:br>
            <a:br>
              <a:rPr lang="en-US" sz="2800"/>
            </a:br>
            <a:r>
              <a:rPr lang="en-US" sz="2800"/>
              <a:t>Your team building event will start soon.</a:t>
            </a:r>
          </a:p>
        </p:txBody>
      </p:sp>
    </p:spTree>
    <p:extLst>
      <p:ext uri="{BB962C8B-B14F-4D97-AF65-F5344CB8AC3E}">
        <p14:creationId xmlns:p14="http://schemas.microsoft.com/office/powerpoint/2010/main" val="2183249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D600E-7CBB-477D-A314-849DC3897EDF}"/>
              </a:ext>
            </a:extLst>
          </p:cNvPr>
          <p:cNvSpPr>
            <a:spLocks noGrp="1"/>
          </p:cNvSpPr>
          <p:nvPr>
            <p:ph type="ctrTitle"/>
          </p:nvPr>
        </p:nvSpPr>
        <p:spPr>
          <a:xfrm>
            <a:off x="695400" y="2060848"/>
            <a:ext cx="10363200" cy="1470025"/>
          </a:xfrm>
        </p:spPr>
        <p:txBody>
          <a:bodyPr>
            <a:normAutofit fontScale="90000"/>
          </a:bodyPr>
          <a:lstStyle/>
          <a:p>
            <a:pPr algn="ctr"/>
            <a:r>
              <a:rPr lang="en-CA" sz="4400" dirty="0">
                <a:latin typeface="Arial"/>
                <a:cs typeface="Arial"/>
              </a:rPr>
              <a:t>AND THE WINNER(S) ARE…</a:t>
            </a:r>
            <a:br>
              <a:rPr lang="en-CA" sz="4400" dirty="0">
                <a:latin typeface="Arial"/>
                <a:cs typeface="Arial"/>
              </a:rPr>
            </a:br>
            <a:br>
              <a:rPr lang="en-CA" sz="4400" dirty="0">
                <a:latin typeface="Arial"/>
                <a:cs typeface="Arial"/>
              </a:rPr>
            </a:br>
            <a:endParaRPr lang="en-CA" sz="4400" dirty="0"/>
          </a:p>
        </p:txBody>
      </p:sp>
      <p:sp>
        <p:nvSpPr>
          <p:cNvPr id="3" name="Subtitle 2">
            <a:extLst>
              <a:ext uri="{FF2B5EF4-FFF2-40B4-BE49-F238E27FC236}">
                <a16:creationId xmlns:a16="http://schemas.microsoft.com/office/drawing/2014/main" id="{41BE65DC-62FA-466F-80B0-F2A2D8B4FA83}"/>
              </a:ext>
            </a:extLst>
          </p:cNvPr>
          <p:cNvSpPr>
            <a:spLocks noGrp="1"/>
          </p:cNvSpPr>
          <p:nvPr>
            <p:ph type="subTitle" idx="1"/>
          </p:nvPr>
        </p:nvSpPr>
        <p:spPr>
          <a:xfrm>
            <a:off x="1775520" y="5517232"/>
            <a:ext cx="8534400" cy="1752600"/>
          </a:xfrm>
        </p:spPr>
        <p:txBody>
          <a:bodyPr>
            <a:normAutofit/>
          </a:bodyPr>
          <a:lstStyle/>
          <a:p>
            <a:r>
              <a:rPr lang="en-CA" sz="2000"/>
              <a:t>Brought to you by Outback Team Building &amp; Training!</a:t>
            </a:r>
          </a:p>
        </p:txBody>
      </p:sp>
      <p:pic>
        <p:nvPicPr>
          <p:cNvPr id="4" name="Picture 3">
            <a:extLst>
              <a:ext uri="{FF2B5EF4-FFF2-40B4-BE49-F238E27FC236}">
                <a16:creationId xmlns:a16="http://schemas.microsoft.com/office/drawing/2014/main" id="{26911978-D0F8-4183-9B52-01C1966DB0C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02" b="89958" l="9228" r="89831">
                        <a14:foregroundMark x1="9228" y1="20223" x2="9793" y2="29707"/>
                        <a14:foregroundMark x1="32015" y1="87169" x2="47081" y2="88842"/>
                        <a14:foregroundMark x1="47081" y1="88842" x2="61582" y2="86471"/>
                        <a14:foregroundMark x1="61582" y1="86471" x2="61959" y2="86471"/>
                      </a14:backgroundRemoval>
                    </a14:imgEffect>
                  </a14:imgLayer>
                </a14:imgProps>
              </a:ext>
            </a:extLst>
          </a:blip>
          <a:stretch>
            <a:fillRect/>
          </a:stretch>
        </p:blipFill>
        <p:spPr>
          <a:xfrm>
            <a:off x="5228025" y="74489"/>
            <a:ext cx="1297950" cy="1752600"/>
          </a:xfrm>
          <a:prstGeom prst="rect">
            <a:avLst/>
          </a:prstGeom>
        </p:spPr>
      </p:pic>
    </p:spTree>
    <p:extLst>
      <p:ext uri="{BB962C8B-B14F-4D97-AF65-F5344CB8AC3E}">
        <p14:creationId xmlns:p14="http://schemas.microsoft.com/office/powerpoint/2010/main" val="71231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C9C78-70C2-C64E-D328-8A1A83697F2D}"/>
              </a:ext>
            </a:extLst>
          </p:cNvPr>
          <p:cNvSpPr>
            <a:spLocks noGrp="1"/>
          </p:cNvSpPr>
          <p:nvPr>
            <p:ph type="ctrTitle"/>
          </p:nvPr>
        </p:nvSpPr>
        <p:spPr>
          <a:xfrm>
            <a:off x="914400" y="484187"/>
            <a:ext cx="10363200" cy="1470025"/>
          </a:xfrm>
        </p:spPr>
        <p:txBody>
          <a:bodyPr>
            <a:normAutofit/>
          </a:bodyPr>
          <a:lstStyle/>
          <a:p>
            <a:pPr algn="ctr"/>
            <a:r>
              <a:rPr lang="en-CA" sz="3600" dirty="0"/>
              <a:t>Puzzle Conclusions</a:t>
            </a:r>
            <a:br>
              <a:rPr lang="en-CA" sz="3600" dirty="0"/>
            </a:br>
            <a:endParaRPr lang="en-CA" sz="3600" dirty="0"/>
          </a:p>
        </p:txBody>
      </p:sp>
      <p:sp>
        <p:nvSpPr>
          <p:cNvPr id="3" name="Subtitle 2">
            <a:extLst>
              <a:ext uri="{FF2B5EF4-FFF2-40B4-BE49-F238E27FC236}">
                <a16:creationId xmlns:a16="http://schemas.microsoft.com/office/drawing/2014/main" id="{80363852-B92C-D28C-1905-0554B0BEFF51}"/>
              </a:ext>
            </a:extLst>
          </p:cNvPr>
          <p:cNvSpPr>
            <a:spLocks noGrp="1"/>
          </p:cNvSpPr>
          <p:nvPr>
            <p:ph type="subTitle" idx="1"/>
          </p:nvPr>
        </p:nvSpPr>
        <p:spPr>
          <a:xfrm>
            <a:off x="1828800" y="1720418"/>
            <a:ext cx="8534400" cy="3417164"/>
          </a:xfrm>
        </p:spPr>
        <p:txBody>
          <a:bodyPr>
            <a:normAutofit/>
          </a:bodyPr>
          <a:lstStyle/>
          <a:p>
            <a:r>
              <a:rPr lang="en-CA" sz="2000" b="0" i="0" u="none" strike="noStrike" dirty="0">
                <a:effectLst/>
                <a:latin typeface="+mj-lt"/>
                <a:hlinkClick r:id="rId3">
                  <a:extLst>
                    <a:ext uri="{A12FA001-AC4F-418D-AE19-62706E023703}">
                      <ahyp:hlinkClr xmlns:ahyp="http://schemas.microsoft.com/office/drawing/2018/hyperlinkcolor" val="tx"/>
                    </a:ext>
                  </a:extLst>
                </a:hlinkClick>
              </a:rPr>
              <a:t>Jewel Heist – Puzzle 1 Conclusion</a:t>
            </a:r>
            <a:r>
              <a:rPr lang="en-CA" sz="2000" b="0" i="0" u="none" strike="noStrike" dirty="0">
                <a:effectLst/>
                <a:latin typeface="+mj-lt"/>
              </a:rPr>
              <a:t>	</a:t>
            </a:r>
            <a:endParaRPr lang="en-CA" sz="2000" dirty="0">
              <a:latin typeface="+mj-lt"/>
            </a:endParaRPr>
          </a:p>
          <a:p>
            <a:r>
              <a:rPr lang="en-CA" sz="2000" b="0" i="0" u="none" strike="noStrike" dirty="0">
                <a:effectLst/>
                <a:latin typeface="+mj-lt"/>
                <a:hlinkClick r:id="rId4">
                  <a:extLst>
                    <a:ext uri="{A12FA001-AC4F-418D-AE19-62706E023703}">
                      <ahyp:hlinkClr xmlns:ahyp="http://schemas.microsoft.com/office/drawing/2018/hyperlinkcolor" val="tx"/>
                    </a:ext>
                  </a:extLst>
                </a:hlinkClick>
              </a:rPr>
              <a:t>Jewel Heist – Puzzle 2 Conclusion</a:t>
            </a:r>
            <a:endParaRPr lang="en-CA" sz="2000" dirty="0">
              <a:latin typeface="+mj-lt"/>
            </a:endParaRPr>
          </a:p>
          <a:p>
            <a:r>
              <a:rPr lang="en-CA" sz="2000" b="0" i="0" u="none" strike="noStrike" dirty="0">
                <a:effectLst/>
                <a:latin typeface="+mj-lt"/>
                <a:hlinkClick r:id="rId5">
                  <a:extLst>
                    <a:ext uri="{A12FA001-AC4F-418D-AE19-62706E023703}">
                      <ahyp:hlinkClr xmlns:ahyp="http://schemas.microsoft.com/office/drawing/2018/hyperlinkcolor" val="tx"/>
                    </a:ext>
                  </a:extLst>
                </a:hlinkClick>
              </a:rPr>
              <a:t>Jewel Heist – Puzzle 3 Conclusion</a:t>
            </a:r>
            <a:r>
              <a:rPr lang="en-CA" sz="2000" dirty="0">
                <a:latin typeface="+mj-lt"/>
              </a:rPr>
              <a:t>	</a:t>
            </a:r>
          </a:p>
          <a:p>
            <a:r>
              <a:rPr lang="en-CA" sz="2000" b="0" i="0" u="none" strike="noStrike" dirty="0">
                <a:effectLst/>
                <a:latin typeface="+mj-lt"/>
                <a:hlinkClick r:id="rId6">
                  <a:extLst>
                    <a:ext uri="{A12FA001-AC4F-418D-AE19-62706E023703}">
                      <ahyp:hlinkClr xmlns:ahyp="http://schemas.microsoft.com/office/drawing/2018/hyperlinkcolor" val="tx"/>
                    </a:ext>
                  </a:extLst>
                </a:hlinkClick>
              </a:rPr>
              <a:t>Jewel Heist – Puzzle 4 Conclusion</a:t>
            </a:r>
            <a:endParaRPr lang="en-CA" sz="2000" dirty="0">
              <a:latin typeface="+mj-lt"/>
            </a:endParaRPr>
          </a:p>
          <a:p>
            <a:r>
              <a:rPr lang="en-CA" sz="2000" b="0" i="0" u="none" strike="noStrike" dirty="0">
                <a:effectLst/>
                <a:latin typeface="+mj-lt"/>
                <a:hlinkClick r:id="rId7">
                  <a:extLst>
                    <a:ext uri="{A12FA001-AC4F-418D-AE19-62706E023703}">
                      <ahyp:hlinkClr xmlns:ahyp="http://schemas.microsoft.com/office/drawing/2018/hyperlinkcolor" val="tx"/>
                    </a:ext>
                  </a:extLst>
                </a:hlinkClick>
              </a:rPr>
              <a:t>Jewel Heist – Puzzle 5 Conclusion</a:t>
            </a:r>
            <a:r>
              <a:rPr lang="en-CA" sz="2000" dirty="0">
                <a:latin typeface="+mj-lt"/>
              </a:rPr>
              <a:t>	</a:t>
            </a:r>
          </a:p>
          <a:p>
            <a:r>
              <a:rPr lang="en-CA" sz="2000" b="0" i="0" u="none" strike="noStrike" dirty="0">
                <a:effectLst/>
                <a:latin typeface="+mj-lt"/>
                <a:hlinkClick r:id="rId8">
                  <a:extLst>
                    <a:ext uri="{A12FA001-AC4F-418D-AE19-62706E023703}">
                      <ahyp:hlinkClr xmlns:ahyp="http://schemas.microsoft.com/office/drawing/2018/hyperlinkcolor" val="tx"/>
                    </a:ext>
                  </a:extLst>
                </a:hlinkClick>
              </a:rPr>
              <a:t>Jewel Heist – Activity Walkthrough</a:t>
            </a:r>
            <a:endParaRPr lang="en-CA" sz="2000" b="0" i="0" dirty="0">
              <a:effectLst/>
              <a:latin typeface="+mj-lt"/>
            </a:endParaRPr>
          </a:p>
          <a:p>
            <a:pPr algn="l">
              <a:buFont typeface="Arial" panose="020B0604020202020204" pitchFamily="34" charset="0"/>
              <a:buChar char="•"/>
            </a:pPr>
            <a:endParaRPr lang="en-CA" b="0" i="0" dirty="0">
              <a:solidFill>
                <a:srgbClr val="242425"/>
              </a:solidFill>
              <a:effectLst/>
              <a:latin typeface="+mj-lt"/>
            </a:endParaRPr>
          </a:p>
          <a:p>
            <a:endParaRPr lang="en-CA" dirty="0"/>
          </a:p>
        </p:txBody>
      </p:sp>
    </p:spTree>
    <p:extLst>
      <p:ext uri="{BB962C8B-B14F-4D97-AF65-F5344CB8AC3E}">
        <p14:creationId xmlns:p14="http://schemas.microsoft.com/office/powerpoint/2010/main" val="3497845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D600E-7CBB-477D-A314-849DC3897EDF}"/>
              </a:ext>
            </a:extLst>
          </p:cNvPr>
          <p:cNvSpPr>
            <a:spLocks noGrp="1"/>
          </p:cNvSpPr>
          <p:nvPr>
            <p:ph type="ctrTitle"/>
          </p:nvPr>
        </p:nvSpPr>
        <p:spPr>
          <a:xfrm>
            <a:off x="263352" y="1958975"/>
            <a:ext cx="11665296" cy="1470025"/>
          </a:xfrm>
        </p:spPr>
        <p:txBody>
          <a:bodyPr>
            <a:normAutofit fontScale="90000"/>
          </a:bodyPr>
          <a:lstStyle/>
          <a:p>
            <a:pPr algn="ctr"/>
            <a:r>
              <a:rPr lang="en-CA" sz="6000"/>
              <a:t>THANK YOU FOR PARTICIPATING!</a:t>
            </a:r>
          </a:p>
        </p:txBody>
      </p:sp>
    </p:spTree>
    <p:extLst>
      <p:ext uri="{BB962C8B-B14F-4D97-AF65-F5344CB8AC3E}">
        <p14:creationId xmlns:p14="http://schemas.microsoft.com/office/powerpoint/2010/main" val="2411986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47E26E-EB1F-4ADE-9044-FE0FFC8F3F9F}"/>
              </a:ext>
            </a:extLst>
          </p:cNvPr>
          <p:cNvSpPr>
            <a:spLocks noGrp="1"/>
          </p:cNvSpPr>
          <p:nvPr>
            <p:ph type="subTitle" idx="1"/>
          </p:nvPr>
        </p:nvSpPr>
        <p:spPr>
          <a:xfrm>
            <a:off x="1235460" y="5157192"/>
            <a:ext cx="9721080" cy="1080120"/>
          </a:xfrm>
        </p:spPr>
        <p:txBody>
          <a:bodyPr>
            <a:normAutofit/>
          </a:bodyPr>
          <a:lstStyle/>
          <a:p>
            <a:r>
              <a:rPr lang="en-CA" sz="3200" dirty="0"/>
              <a:t>by Outback Team Building &amp; Training </a:t>
            </a:r>
          </a:p>
        </p:txBody>
      </p:sp>
      <p:sp>
        <p:nvSpPr>
          <p:cNvPr id="4" name="Rectangle 3">
            <a:extLst>
              <a:ext uri="{FF2B5EF4-FFF2-40B4-BE49-F238E27FC236}">
                <a16:creationId xmlns:a16="http://schemas.microsoft.com/office/drawing/2014/main" id="{F5776CCE-5919-9248-9669-AF0E3FF25ABC}"/>
              </a:ext>
            </a:extLst>
          </p:cNvPr>
          <p:cNvSpPr/>
          <p:nvPr/>
        </p:nvSpPr>
        <p:spPr>
          <a:xfrm>
            <a:off x="299356" y="908720"/>
            <a:ext cx="11593288" cy="4457502"/>
          </a:xfrm>
          <a:prstGeom prst="rect">
            <a:avLst/>
          </a:prstGeom>
        </p:spPr>
        <p:txBody>
          <a:bodyPr wrap="square">
            <a:spAutoFit/>
          </a:bodyPr>
          <a:lstStyle/>
          <a:p>
            <a:pPr algn="ctr">
              <a:lnSpc>
                <a:spcPct val="150000"/>
              </a:lnSpc>
            </a:pPr>
            <a:r>
              <a:rPr lang="en-CA" sz="5400" b="1">
                <a:solidFill>
                  <a:schemeClr val="bg1"/>
                </a:solidFill>
              </a:rPr>
              <a:t>Welcome to your very own</a:t>
            </a:r>
          </a:p>
          <a:p>
            <a:pPr algn="ctr">
              <a:lnSpc>
                <a:spcPct val="150000"/>
              </a:lnSpc>
            </a:pPr>
            <a:r>
              <a:rPr lang="en-CA" sz="7200" b="1">
                <a:solidFill>
                  <a:schemeClr val="bg1"/>
                </a:solidFill>
              </a:rPr>
              <a:t>Escape Room:</a:t>
            </a:r>
          </a:p>
          <a:p>
            <a:pPr algn="ctr">
              <a:lnSpc>
                <a:spcPct val="150000"/>
              </a:lnSpc>
            </a:pPr>
            <a:r>
              <a:rPr lang="en-CA" sz="7200" b="1">
                <a:solidFill>
                  <a:schemeClr val="bg1"/>
                </a:solidFill>
              </a:rPr>
              <a:t> Jewel Heist</a:t>
            </a:r>
            <a:endParaRPr lang="en-US" sz="6000" b="1">
              <a:solidFill>
                <a:schemeClr val="bg1"/>
              </a:solidFill>
            </a:endParaRPr>
          </a:p>
        </p:txBody>
      </p:sp>
    </p:spTree>
    <p:extLst>
      <p:ext uri="{BB962C8B-B14F-4D97-AF65-F5344CB8AC3E}">
        <p14:creationId xmlns:p14="http://schemas.microsoft.com/office/powerpoint/2010/main" val="2539724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7C406-CB4A-4DD8-98C7-A485DF92CD50}"/>
              </a:ext>
            </a:extLst>
          </p:cNvPr>
          <p:cNvSpPr>
            <a:spLocks noGrp="1"/>
          </p:cNvSpPr>
          <p:nvPr>
            <p:ph type="title"/>
          </p:nvPr>
        </p:nvSpPr>
        <p:spPr>
          <a:xfrm>
            <a:off x="609600" y="274638"/>
            <a:ext cx="10310936" cy="1143000"/>
          </a:xfrm>
        </p:spPr>
        <p:txBody>
          <a:bodyPr anchor="ctr">
            <a:normAutofit/>
          </a:bodyPr>
          <a:lstStyle/>
          <a:p>
            <a:r>
              <a:rPr lang="en-CA"/>
              <a:t>Escape Room: Jewel Heist </a:t>
            </a:r>
          </a:p>
        </p:txBody>
      </p:sp>
      <p:sp>
        <p:nvSpPr>
          <p:cNvPr id="3" name="Content Placeholder 2">
            <a:extLst>
              <a:ext uri="{FF2B5EF4-FFF2-40B4-BE49-F238E27FC236}">
                <a16:creationId xmlns:a16="http://schemas.microsoft.com/office/drawing/2014/main" id="{99553EB1-E1EF-423E-AFED-E6865DF9A9F2}"/>
              </a:ext>
            </a:extLst>
          </p:cNvPr>
          <p:cNvSpPr>
            <a:spLocks noGrp="1"/>
          </p:cNvSpPr>
          <p:nvPr>
            <p:ph sz="quarter" idx="4"/>
          </p:nvPr>
        </p:nvSpPr>
        <p:spPr>
          <a:xfrm>
            <a:off x="283456" y="1835199"/>
            <a:ext cx="9033799" cy="4519042"/>
          </a:xfrm>
        </p:spPr>
        <p:txBody>
          <a:bodyPr>
            <a:normAutofit/>
          </a:bodyPr>
          <a:lstStyle/>
          <a:p>
            <a:pPr marL="0" indent="0">
              <a:buNone/>
            </a:pPr>
            <a:r>
              <a:rPr lang="en-CA" sz="2800" b="1" dirty="0"/>
              <a:t>Your Objective: Recover the Diamonds!</a:t>
            </a:r>
          </a:p>
          <a:p>
            <a:pPr marL="0" indent="0">
              <a:buNone/>
            </a:pPr>
            <a:endParaRPr lang="en-CA" sz="1000" b="1" dirty="0"/>
          </a:p>
          <a:p>
            <a:r>
              <a:rPr lang="en-CA" sz="1800" dirty="0"/>
              <a:t>A criminal mastermind has stolen priceless diamonds which are hidden in the thief’s lair.</a:t>
            </a:r>
          </a:p>
          <a:p>
            <a:r>
              <a:rPr lang="en-CA" sz="1800" dirty="0"/>
              <a:t>Your task today will be to find those diamonds.</a:t>
            </a:r>
          </a:p>
          <a:p>
            <a:r>
              <a:rPr lang="en-CA" sz="1800" dirty="0"/>
              <a:t>To do this you will need to crack open the safes within the room, which we believe is where the diamonds are, along with other items of interest.</a:t>
            </a:r>
          </a:p>
          <a:p>
            <a:r>
              <a:rPr lang="en-CA" sz="1800" dirty="0"/>
              <a:t>You will need to search the room for items and clues, and solve riddles critical in helping you crack the safes. </a:t>
            </a:r>
          </a:p>
          <a:p>
            <a:endParaRPr lang="en-CA" sz="2100" dirty="0"/>
          </a:p>
        </p:txBody>
      </p:sp>
      <p:pic>
        <p:nvPicPr>
          <p:cNvPr id="2050" name="Picture 2" descr="Diamonds Icon 990581">
            <a:extLst>
              <a:ext uri="{FF2B5EF4-FFF2-40B4-BE49-F238E27FC236}">
                <a16:creationId xmlns:a16="http://schemas.microsoft.com/office/drawing/2014/main" id="{44D40831-2012-459E-AAB3-56B5224E49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9353" y="314222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424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7C406-CB4A-4DD8-98C7-A485DF92CD50}"/>
              </a:ext>
            </a:extLst>
          </p:cNvPr>
          <p:cNvSpPr>
            <a:spLocks noGrp="1"/>
          </p:cNvSpPr>
          <p:nvPr>
            <p:ph type="title"/>
          </p:nvPr>
        </p:nvSpPr>
        <p:spPr/>
        <p:txBody>
          <a:bodyPr/>
          <a:lstStyle/>
          <a:p>
            <a:r>
              <a:rPr lang="en-CA"/>
              <a:t>Escape Room: Jewel Heist </a:t>
            </a:r>
          </a:p>
        </p:txBody>
      </p:sp>
      <p:sp>
        <p:nvSpPr>
          <p:cNvPr id="10" name="Content Placeholder 2">
            <a:extLst>
              <a:ext uri="{FF2B5EF4-FFF2-40B4-BE49-F238E27FC236}">
                <a16:creationId xmlns:a16="http://schemas.microsoft.com/office/drawing/2014/main" id="{C1B3C083-15A8-4BFA-89E6-57DE8AAF874B}"/>
              </a:ext>
            </a:extLst>
          </p:cNvPr>
          <p:cNvSpPr txBox="1">
            <a:spLocks/>
          </p:cNvSpPr>
          <p:nvPr/>
        </p:nvSpPr>
        <p:spPr>
          <a:xfrm>
            <a:off x="407367" y="1806603"/>
            <a:ext cx="8833099" cy="4427942"/>
          </a:xfrm>
          <a:prstGeom prst="rect">
            <a:avLst/>
          </a:prstGeom>
        </p:spPr>
        <p:txBody>
          <a:bodyPr lIns="91440" tIns="45720" rIns="91440" bIns="45720" anchor="t">
            <a:normAutofit/>
          </a:bodyPr>
          <a:lstStyle>
            <a:lvl1pPr marL="342900" indent="-342900" algn="l" defTabSz="914400" rtl="0" eaLnBrk="1" latinLnBrk="0" hangingPunct="1">
              <a:lnSpc>
                <a:spcPct val="150000"/>
              </a:lnSpc>
              <a:spcBef>
                <a:spcPct val="20000"/>
              </a:spcBef>
              <a:buClr>
                <a:schemeClr val="bg1">
                  <a:lumMod val="65000"/>
                </a:schemeClr>
              </a:buClr>
              <a:buFont typeface="Webdings" pitchFamily="18" charset="2"/>
              <a:buChar char=""/>
              <a:defRPr sz="1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lnSpc>
                <a:spcPct val="150000"/>
              </a:lnSpc>
              <a:spcBef>
                <a:spcPct val="20000"/>
              </a:spcBef>
              <a:buClr>
                <a:schemeClr val="bg1">
                  <a:lumMod val="65000"/>
                </a:schemeClr>
              </a:buClr>
              <a:buFont typeface="Webdings" pitchFamily="18" charset="2"/>
              <a:buChar char=""/>
              <a:defRPr sz="14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50000"/>
              </a:lnSpc>
              <a:spcBef>
                <a:spcPct val="20000"/>
              </a:spcBef>
              <a:buClr>
                <a:schemeClr val="bg1">
                  <a:lumMod val="65000"/>
                </a:schemeClr>
              </a:buClr>
              <a:buFont typeface="Webdings" pitchFamily="18" charset="2"/>
              <a:buChar char=""/>
              <a:defRPr sz="14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50000"/>
              </a:lnSpc>
              <a:spcBef>
                <a:spcPct val="20000"/>
              </a:spcBef>
              <a:buClr>
                <a:schemeClr val="bg1">
                  <a:lumMod val="65000"/>
                </a:schemeClr>
              </a:buClr>
              <a:buFont typeface="Webdings" pitchFamily="18" charset="2"/>
              <a:buChar char=""/>
              <a:defRPr sz="14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50000"/>
              </a:lnSpc>
              <a:spcBef>
                <a:spcPct val="20000"/>
              </a:spcBef>
              <a:buClr>
                <a:schemeClr val="bg1">
                  <a:lumMod val="65000"/>
                </a:schemeClr>
              </a:buClr>
              <a:buFont typeface="Webdings" pitchFamily="18" charset="2"/>
              <a:buChar char=""/>
              <a:defRPr sz="14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CA" sz="1800" dirty="0">
                <a:latin typeface="Arial"/>
                <a:cs typeface="Arial"/>
              </a:rPr>
              <a:t>Be creative with your thought process, not everything is as it appears.</a:t>
            </a:r>
          </a:p>
          <a:p>
            <a:pPr fontAlgn="auto">
              <a:spcAft>
                <a:spcPts val="0"/>
              </a:spcAft>
            </a:pPr>
            <a:r>
              <a:rPr lang="en-CA" sz="1800" dirty="0">
                <a:latin typeface="Arial"/>
                <a:cs typeface="Arial"/>
              </a:rPr>
              <a:t>Communicate with your team, explore all options. </a:t>
            </a:r>
          </a:p>
          <a:p>
            <a:pPr fontAlgn="auto">
              <a:spcAft>
                <a:spcPts val="0"/>
              </a:spcAft>
            </a:pPr>
            <a:r>
              <a:rPr lang="en-CA" sz="1800" dirty="0">
                <a:latin typeface="Arial"/>
                <a:cs typeface="Arial"/>
              </a:rPr>
              <a:t>You must act fast, with only 90 minutes to find the diamonds!</a:t>
            </a:r>
            <a:endParaRPr lang="en-CA" sz="1100" dirty="0">
              <a:latin typeface="Arial"/>
              <a:cs typeface="Arial"/>
            </a:endParaRPr>
          </a:p>
          <a:p>
            <a:pPr fontAlgn="auto">
              <a:spcAft>
                <a:spcPts val="0"/>
              </a:spcAft>
            </a:pPr>
            <a:r>
              <a:rPr lang="en-CA" sz="1800" dirty="0">
                <a:latin typeface="Arial"/>
                <a:cs typeface="Arial"/>
              </a:rPr>
              <a:t>Winning teams today, will be those who find the diamonds within the time frame, and can prove it to your host. </a:t>
            </a:r>
            <a:endParaRPr lang="en-CA" sz="1800" dirty="0"/>
          </a:p>
          <a:p>
            <a:pPr fontAlgn="auto">
              <a:spcAft>
                <a:spcPts val="0"/>
              </a:spcAft>
            </a:pPr>
            <a:r>
              <a:rPr lang="en-CA" sz="1800" dirty="0">
                <a:latin typeface="Arial"/>
                <a:cs typeface="Arial"/>
              </a:rPr>
              <a:t>Return back to the main room to check in with your organizer as soon as you have the diamonds. </a:t>
            </a:r>
            <a:endParaRPr lang="en-CA" sz="1800" dirty="0"/>
          </a:p>
          <a:p>
            <a:pPr marL="0" indent="0" algn="ctr" fontAlgn="auto">
              <a:spcAft>
                <a:spcPts val="0"/>
              </a:spcAft>
              <a:buNone/>
            </a:pPr>
            <a:r>
              <a:rPr lang="en-US" sz="1600" b="1" i="0" dirty="0">
                <a:solidFill>
                  <a:srgbClr val="000000"/>
                </a:solidFill>
                <a:effectLst/>
                <a:latin typeface="Calibri" panose="020F0502020204030204" pitchFamily="34" charset="0"/>
              </a:rPr>
              <a:t>Winning teams today, will be those who find the diamonds within the time frame, and can prove it to your host by providing them with the secret code. </a:t>
            </a:r>
            <a:endParaRPr lang="en-CA" sz="1600" dirty="0"/>
          </a:p>
          <a:p>
            <a:pPr fontAlgn="auto">
              <a:spcAft>
                <a:spcPts val="0"/>
              </a:spcAft>
            </a:pPr>
            <a:endParaRPr lang="en-CA" sz="1800" dirty="0"/>
          </a:p>
          <a:p>
            <a:pPr fontAlgn="auto">
              <a:spcAft>
                <a:spcPts val="0"/>
              </a:spcAft>
            </a:pPr>
            <a:endParaRPr lang="en-CA" sz="1800" dirty="0">
              <a:latin typeface="Arial"/>
              <a:cs typeface="Arial"/>
            </a:endParaRPr>
          </a:p>
        </p:txBody>
      </p:sp>
      <p:pic>
        <p:nvPicPr>
          <p:cNvPr id="4" name="Graphic 3" descr="Hourglass">
            <a:extLst>
              <a:ext uri="{FF2B5EF4-FFF2-40B4-BE49-F238E27FC236}">
                <a16:creationId xmlns:a16="http://schemas.microsoft.com/office/drawing/2014/main" id="{8A1C2D1A-6511-400A-B579-1769AE9AAD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40467" y="1894113"/>
            <a:ext cx="1920385" cy="1920385"/>
          </a:xfrm>
          <a:prstGeom prst="rect">
            <a:avLst/>
          </a:prstGeom>
        </p:spPr>
      </p:pic>
      <p:pic>
        <p:nvPicPr>
          <p:cNvPr id="1030" name="Picture 6" descr="Diamonds Icon 990581">
            <a:extLst>
              <a:ext uri="{FF2B5EF4-FFF2-40B4-BE49-F238E27FC236}">
                <a16:creationId xmlns:a16="http://schemas.microsoft.com/office/drawing/2014/main" id="{3C32006F-08FC-4E73-9E31-94231D0E95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8159" y="421584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634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5C5F6-104C-4F2A-B238-D019AE2D30EF}"/>
              </a:ext>
            </a:extLst>
          </p:cNvPr>
          <p:cNvSpPr>
            <a:spLocks noGrp="1"/>
          </p:cNvSpPr>
          <p:nvPr>
            <p:ph type="title"/>
          </p:nvPr>
        </p:nvSpPr>
        <p:spPr/>
        <p:txBody>
          <a:bodyPr/>
          <a:lstStyle/>
          <a:p>
            <a:r>
              <a:rPr lang="en-CA"/>
              <a:t>Tips For Success</a:t>
            </a:r>
          </a:p>
        </p:txBody>
      </p:sp>
      <p:sp>
        <p:nvSpPr>
          <p:cNvPr id="3" name="Content Placeholder 2">
            <a:extLst>
              <a:ext uri="{FF2B5EF4-FFF2-40B4-BE49-F238E27FC236}">
                <a16:creationId xmlns:a16="http://schemas.microsoft.com/office/drawing/2014/main" id="{1F974DFB-B30A-4BA2-AB6B-7D0E67B1D090}"/>
              </a:ext>
            </a:extLst>
          </p:cNvPr>
          <p:cNvSpPr>
            <a:spLocks noGrp="1"/>
          </p:cNvSpPr>
          <p:nvPr>
            <p:ph sz="half" idx="1"/>
          </p:nvPr>
        </p:nvSpPr>
        <p:spPr>
          <a:xfrm>
            <a:off x="224590" y="1908313"/>
            <a:ext cx="5252479" cy="4797287"/>
          </a:xfrm>
        </p:spPr>
        <p:txBody>
          <a:bodyPr vert="horz" lIns="91440" tIns="45720" rIns="91440" bIns="45720" rtlCol="0" anchor="t">
            <a:normAutofit/>
          </a:bodyPr>
          <a:lstStyle/>
          <a:p>
            <a:endParaRPr lang="en-US">
              <a:latin typeface="Arial"/>
              <a:cs typeface="Arial"/>
            </a:endParaRPr>
          </a:p>
          <a:p>
            <a:r>
              <a:rPr lang="en-US">
                <a:latin typeface="Arial"/>
                <a:cs typeface="Arial"/>
              </a:rPr>
              <a:t>Before entering the room, you will nominate 1 person to be the leader. This person will be responsible to lead the navigation throughout the activity. There will be opportunity to share the role once you get started. </a:t>
            </a:r>
          </a:p>
          <a:p>
            <a:r>
              <a:rPr lang="en-US">
                <a:latin typeface="Arial"/>
                <a:cs typeface="Arial"/>
              </a:rPr>
              <a:t>Search the room for items and clues, by clicking and hovering over areas and objects to interact with them.</a:t>
            </a:r>
          </a:p>
          <a:p>
            <a:pPr lvl="0"/>
            <a:r>
              <a:rPr lang="en-US">
                <a:latin typeface="Arial"/>
                <a:cs typeface="Arial"/>
              </a:rPr>
              <a:t>Everyone in your group should be taking their own notes – anything could be a clue!</a:t>
            </a:r>
          </a:p>
          <a:p>
            <a:pPr lvl="0"/>
            <a:r>
              <a:rPr lang="en-US">
                <a:latin typeface="Arial"/>
                <a:cs typeface="Arial"/>
              </a:rPr>
              <a:t>As you find items, they may be added to your inventory to use throughout the activity.</a:t>
            </a:r>
            <a:endParaRPr lang="en-CA">
              <a:latin typeface="Arial"/>
              <a:cs typeface="Arial"/>
            </a:endParaRPr>
          </a:p>
          <a:p>
            <a:pPr lvl="0"/>
            <a:r>
              <a:rPr lang="en-US"/>
              <a:t>Remember your time limit, keep an eye on your clock. </a:t>
            </a:r>
          </a:p>
        </p:txBody>
      </p:sp>
      <p:pic>
        <p:nvPicPr>
          <p:cNvPr id="5" name="Picture 4">
            <a:extLst>
              <a:ext uri="{FF2B5EF4-FFF2-40B4-BE49-F238E27FC236}">
                <a16:creationId xmlns:a16="http://schemas.microsoft.com/office/drawing/2014/main" id="{5D4D73B6-CDB2-4E86-970E-B9407E9D3E0E}"/>
              </a:ext>
            </a:extLst>
          </p:cNvPr>
          <p:cNvPicPr>
            <a:picLocks noChangeAspect="1"/>
          </p:cNvPicPr>
          <p:nvPr/>
        </p:nvPicPr>
        <p:blipFill>
          <a:blip r:embed="rId3"/>
          <a:stretch>
            <a:fillRect/>
          </a:stretch>
        </p:blipFill>
        <p:spPr>
          <a:xfrm>
            <a:off x="5739457" y="2373372"/>
            <a:ext cx="5974170" cy="3592286"/>
          </a:xfrm>
          <a:prstGeom prst="rect">
            <a:avLst/>
          </a:prstGeom>
        </p:spPr>
      </p:pic>
    </p:spTree>
    <p:extLst>
      <p:ext uri="{BB962C8B-B14F-4D97-AF65-F5344CB8AC3E}">
        <p14:creationId xmlns:p14="http://schemas.microsoft.com/office/powerpoint/2010/main" val="82738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BB4E6-A347-48AA-A8A2-02AA1CAA6A84}"/>
              </a:ext>
            </a:extLst>
          </p:cNvPr>
          <p:cNvSpPr>
            <a:spLocks noGrp="1"/>
          </p:cNvSpPr>
          <p:nvPr>
            <p:ph type="title"/>
          </p:nvPr>
        </p:nvSpPr>
        <p:spPr>
          <a:xfrm>
            <a:off x="609600" y="274638"/>
            <a:ext cx="10310936" cy="1143000"/>
          </a:xfrm>
        </p:spPr>
        <p:txBody>
          <a:bodyPr vert="horz" lIns="91440" tIns="45720" rIns="91440" bIns="45720" rtlCol="0" anchor="ctr">
            <a:normAutofit/>
          </a:bodyPr>
          <a:lstStyle/>
          <a:p>
            <a:r>
              <a:rPr lang="en-CA"/>
              <a:t>Game Play Tips &amp; Tricks</a:t>
            </a:r>
          </a:p>
        </p:txBody>
      </p:sp>
      <p:sp>
        <p:nvSpPr>
          <p:cNvPr id="5" name="Content Placeholder 2">
            <a:extLst>
              <a:ext uri="{FF2B5EF4-FFF2-40B4-BE49-F238E27FC236}">
                <a16:creationId xmlns:a16="http://schemas.microsoft.com/office/drawing/2014/main" id="{450FA9C0-F473-48EA-BB44-3BE787A2D778}"/>
              </a:ext>
            </a:extLst>
          </p:cNvPr>
          <p:cNvSpPr txBox="1">
            <a:spLocks/>
          </p:cNvSpPr>
          <p:nvPr/>
        </p:nvSpPr>
        <p:spPr>
          <a:xfrm>
            <a:off x="366102" y="1702247"/>
            <a:ext cx="6738009" cy="4519042"/>
          </a:xfrm>
          <a:prstGeom prst="rect">
            <a:avLst/>
          </a:prstGeom>
        </p:spPr>
        <p:txBody>
          <a:bodyPr vert="horz" lIns="91440" tIns="45720" rIns="91440" bIns="45720" rtlCol="0" anchor="t">
            <a:normAutofit/>
          </a:bodyPr>
          <a:lstStyle>
            <a:lvl1pPr marL="342900" indent="-342900" algn="l" defTabSz="914400" rtl="0" eaLnBrk="1" latinLnBrk="0" hangingPunct="1">
              <a:lnSpc>
                <a:spcPct val="150000"/>
              </a:lnSpc>
              <a:spcBef>
                <a:spcPct val="20000"/>
              </a:spcBef>
              <a:buClr>
                <a:schemeClr val="bg1">
                  <a:lumMod val="65000"/>
                </a:schemeClr>
              </a:buClr>
              <a:buFont typeface="Webdings" pitchFamily="18" charset="2"/>
              <a:buChar char=""/>
              <a:defRPr sz="1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lnSpc>
                <a:spcPct val="150000"/>
              </a:lnSpc>
              <a:spcBef>
                <a:spcPct val="20000"/>
              </a:spcBef>
              <a:buClr>
                <a:schemeClr val="bg1">
                  <a:lumMod val="65000"/>
                </a:schemeClr>
              </a:buClr>
              <a:buFont typeface="Webdings" pitchFamily="18" charset="2"/>
              <a:buChar char=""/>
              <a:defRPr sz="14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50000"/>
              </a:lnSpc>
              <a:spcBef>
                <a:spcPct val="20000"/>
              </a:spcBef>
              <a:buClr>
                <a:schemeClr val="bg1">
                  <a:lumMod val="65000"/>
                </a:schemeClr>
              </a:buClr>
              <a:buFont typeface="Webdings" pitchFamily="18" charset="2"/>
              <a:buChar char=""/>
              <a:defRPr sz="14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50000"/>
              </a:lnSpc>
              <a:spcBef>
                <a:spcPct val="20000"/>
              </a:spcBef>
              <a:buClr>
                <a:schemeClr val="bg1">
                  <a:lumMod val="65000"/>
                </a:schemeClr>
              </a:buClr>
              <a:buFont typeface="Webdings" pitchFamily="18" charset="2"/>
              <a:buChar char=""/>
              <a:defRPr sz="14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50000"/>
              </a:lnSpc>
              <a:spcBef>
                <a:spcPct val="20000"/>
              </a:spcBef>
              <a:buClr>
                <a:schemeClr val="bg1">
                  <a:lumMod val="65000"/>
                </a:schemeClr>
              </a:buClr>
              <a:buFont typeface="Webdings" pitchFamily="18" charset="2"/>
              <a:buChar char=""/>
              <a:defRPr sz="14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fontAlgn="auto">
              <a:spcAft>
                <a:spcPts val="0"/>
              </a:spcAft>
              <a:buNone/>
            </a:pPr>
            <a:r>
              <a:rPr lang="en-CA" sz="2000" b="1" dirty="0"/>
              <a:t>Need Help?</a:t>
            </a:r>
          </a:p>
          <a:p>
            <a:pPr lvl="0"/>
            <a:r>
              <a:rPr lang="en-CA" sz="2000" dirty="0"/>
              <a:t>If you have exhausted all options, from all team members and can’t move forward you may ask for help. </a:t>
            </a:r>
          </a:p>
          <a:p>
            <a:r>
              <a:rPr lang="en-CA" sz="2000" dirty="0"/>
              <a:t>Identify which clue you are stuck on, there are 5 in total.</a:t>
            </a:r>
          </a:p>
          <a:p>
            <a:pPr lvl="0"/>
            <a:r>
              <a:rPr lang="en-CA" sz="2000" dirty="0"/>
              <a:t>Contact your organizer to ask for help.</a:t>
            </a:r>
          </a:p>
        </p:txBody>
      </p:sp>
      <p:pic>
        <p:nvPicPr>
          <p:cNvPr id="6" name="Picture 6" descr="Diamonds Icon 990581">
            <a:extLst>
              <a:ext uri="{FF2B5EF4-FFF2-40B4-BE49-F238E27FC236}">
                <a16:creationId xmlns:a16="http://schemas.microsoft.com/office/drawing/2014/main" id="{F46D32D1-16F8-4950-9284-E7A19807DD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2391" y="2056768"/>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int Icons - Download Free Vector Icons | Noun Project">
            <a:extLst>
              <a:ext uri="{FF2B5EF4-FFF2-40B4-BE49-F238E27FC236}">
                <a16:creationId xmlns:a16="http://schemas.microsoft.com/office/drawing/2014/main" id="{FDE04F4A-F02A-4A3C-834E-EDB3DE7214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2391" y="4316289"/>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722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CF688-177A-4B80-B971-1E1560B72E12}"/>
              </a:ext>
            </a:extLst>
          </p:cNvPr>
          <p:cNvSpPr>
            <a:spLocks noGrp="1"/>
          </p:cNvSpPr>
          <p:nvPr>
            <p:ph type="title"/>
          </p:nvPr>
        </p:nvSpPr>
        <p:spPr/>
        <p:txBody>
          <a:bodyPr/>
          <a:lstStyle/>
          <a:p>
            <a:br>
              <a:rPr lang="en-CA">
                <a:latin typeface="Arial"/>
                <a:cs typeface="Arial"/>
              </a:rPr>
            </a:br>
            <a:r>
              <a:rPr lang="en-CA" sz="2800">
                <a:latin typeface="Arial"/>
                <a:cs typeface="Arial"/>
              </a:rPr>
              <a:t>Leaders - Do This First</a:t>
            </a:r>
            <a:endParaRPr lang="en-CA" sz="2800"/>
          </a:p>
        </p:txBody>
      </p:sp>
      <p:pic>
        <p:nvPicPr>
          <p:cNvPr id="8" name="Picture 7" descr="Graphical user interface, application, website&#10;&#10;Description automatically generated">
            <a:extLst>
              <a:ext uri="{FF2B5EF4-FFF2-40B4-BE49-F238E27FC236}">
                <a16:creationId xmlns:a16="http://schemas.microsoft.com/office/drawing/2014/main" id="{719FF583-08A6-452D-A271-3A232B3E25D3}"/>
              </a:ext>
            </a:extLst>
          </p:cNvPr>
          <p:cNvPicPr>
            <a:picLocks noChangeAspect="1"/>
          </p:cNvPicPr>
          <p:nvPr/>
        </p:nvPicPr>
        <p:blipFill rotWithShape="1">
          <a:blip r:embed="rId3"/>
          <a:srcRect l="18135" r="14994"/>
          <a:stretch/>
        </p:blipFill>
        <p:spPr>
          <a:xfrm>
            <a:off x="7392144" y="2348880"/>
            <a:ext cx="4248472" cy="3274591"/>
          </a:xfrm>
          <a:prstGeom prst="rect">
            <a:avLst/>
          </a:prstGeom>
        </p:spPr>
      </p:pic>
      <p:pic>
        <p:nvPicPr>
          <p:cNvPr id="2050" name="Picture 2" descr="Screen and app sharing options in Microsoft Teams meetings | jumpto365 Blog">
            <a:extLst>
              <a:ext uri="{FF2B5EF4-FFF2-40B4-BE49-F238E27FC236}">
                <a16:creationId xmlns:a16="http://schemas.microsoft.com/office/drawing/2014/main" id="{2ED55FC3-7B33-4BD4-B019-23E66AEE14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930" y="2348880"/>
            <a:ext cx="6839661" cy="165618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5067525D-1B86-4CA8-9E7F-F8D89C06C50A}"/>
              </a:ext>
            </a:extLst>
          </p:cNvPr>
          <p:cNvSpPr txBox="1">
            <a:spLocks/>
          </p:cNvSpPr>
          <p:nvPr/>
        </p:nvSpPr>
        <p:spPr>
          <a:xfrm>
            <a:off x="246831" y="4105441"/>
            <a:ext cx="6705759" cy="1518030"/>
          </a:xfrm>
          <a:prstGeom prst="rect">
            <a:avLst/>
          </a:prstGeom>
        </p:spPr>
        <p:txBody>
          <a:bodyPr vert="horz" lIns="91440" tIns="45720" rIns="91440" bIns="45720" rtlCol="0" anchor="t">
            <a:noAutofit/>
          </a:bodyPr>
          <a:lstStyle>
            <a:lvl1pPr marL="342900" indent="-342900" algn="l" defTabSz="914400" rtl="0" eaLnBrk="1" latinLnBrk="0" hangingPunct="1">
              <a:lnSpc>
                <a:spcPct val="150000"/>
              </a:lnSpc>
              <a:spcBef>
                <a:spcPct val="20000"/>
              </a:spcBef>
              <a:buClr>
                <a:schemeClr val="bg1">
                  <a:lumMod val="65000"/>
                </a:schemeClr>
              </a:buClr>
              <a:buFont typeface="Webdings" pitchFamily="18" charset="2"/>
              <a:buChar char=""/>
              <a:defRPr sz="1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lnSpc>
                <a:spcPct val="150000"/>
              </a:lnSpc>
              <a:spcBef>
                <a:spcPct val="20000"/>
              </a:spcBef>
              <a:buClr>
                <a:schemeClr val="bg1">
                  <a:lumMod val="65000"/>
                </a:schemeClr>
              </a:buClr>
              <a:buFont typeface="Webdings" pitchFamily="18" charset="2"/>
              <a:buChar char=""/>
              <a:defRPr sz="14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50000"/>
              </a:lnSpc>
              <a:spcBef>
                <a:spcPct val="20000"/>
              </a:spcBef>
              <a:buClr>
                <a:schemeClr val="bg1">
                  <a:lumMod val="65000"/>
                </a:schemeClr>
              </a:buClr>
              <a:buFont typeface="Webdings" pitchFamily="18" charset="2"/>
              <a:buChar char=""/>
              <a:defRPr sz="14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50000"/>
              </a:lnSpc>
              <a:spcBef>
                <a:spcPct val="20000"/>
              </a:spcBef>
              <a:buClr>
                <a:schemeClr val="bg1">
                  <a:lumMod val="65000"/>
                </a:schemeClr>
              </a:buClr>
              <a:buFont typeface="Webdings" pitchFamily="18" charset="2"/>
              <a:buChar char=""/>
              <a:defRPr sz="14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50000"/>
              </a:lnSpc>
              <a:spcBef>
                <a:spcPct val="20000"/>
              </a:spcBef>
              <a:buClr>
                <a:schemeClr val="bg1">
                  <a:lumMod val="65000"/>
                </a:schemeClr>
              </a:buClr>
              <a:buFont typeface="Webdings" pitchFamily="18" charset="2"/>
              <a:buChar char=""/>
              <a:defRPr sz="14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600" dirty="0"/>
              <a:t>In the share screen window, select share computer sound for optimal team experience. </a:t>
            </a:r>
          </a:p>
          <a:p>
            <a:r>
              <a:rPr lang="en-US" sz="1600" dirty="0"/>
              <a:t>The leader can share mouse control while sharing their screen by selecting a team member in the list from the toolbar. </a:t>
            </a:r>
          </a:p>
          <a:p>
            <a:pPr marL="0" indent="0">
              <a:buNone/>
            </a:pPr>
            <a:endParaRPr lang="en-CA" sz="1600" dirty="0"/>
          </a:p>
        </p:txBody>
      </p:sp>
      <p:sp>
        <p:nvSpPr>
          <p:cNvPr id="3" name="TextBox 2">
            <a:extLst>
              <a:ext uri="{FF2B5EF4-FFF2-40B4-BE49-F238E27FC236}">
                <a16:creationId xmlns:a16="http://schemas.microsoft.com/office/drawing/2014/main" id="{21E44645-67C7-1CC5-A064-85BF827D74AD}"/>
              </a:ext>
            </a:extLst>
          </p:cNvPr>
          <p:cNvSpPr txBox="1"/>
          <p:nvPr/>
        </p:nvSpPr>
        <p:spPr>
          <a:xfrm>
            <a:off x="246831" y="1751353"/>
            <a:ext cx="11393785" cy="461665"/>
          </a:xfrm>
          <a:prstGeom prst="rect">
            <a:avLst/>
          </a:prstGeom>
          <a:noFill/>
        </p:spPr>
        <p:txBody>
          <a:bodyPr wrap="square" rtlCol="0">
            <a:spAutoFit/>
          </a:bodyPr>
          <a:lstStyle/>
          <a:p>
            <a:pPr algn="ctr"/>
            <a:r>
              <a:rPr lang="en-CA" dirty="0">
                <a:solidFill>
                  <a:schemeClr val="tx1">
                    <a:lumMod val="65000"/>
                    <a:lumOff val="35000"/>
                  </a:schemeClr>
                </a:solidFill>
                <a:latin typeface="+mj-lt"/>
              </a:rPr>
              <a:t>Please complete the steps below if you are playing in a fully virtual environment</a:t>
            </a:r>
          </a:p>
        </p:txBody>
      </p:sp>
    </p:spTree>
    <p:extLst>
      <p:ext uri="{BB962C8B-B14F-4D97-AF65-F5344CB8AC3E}">
        <p14:creationId xmlns:p14="http://schemas.microsoft.com/office/powerpoint/2010/main" val="3522238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CF688-177A-4B80-B971-1E1560B72E12}"/>
              </a:ext>
            </a:extLst>
          </p:cNvPr>
          <p:cNvSpPr>
            <a:spLocks noGrp="1"/>
          </p:cNvSpPr>
          <p:nvPr>
            <p:ph type="title"/>
          </p:nvPr>
        </p:nvSpPr>
        <p:spPr/>
        <p:txBody>
          <a:bodyPr/>
          <a:lstStyle/>
          <a:p>
            <a:r>
              <a:rPr lang="en-CA"/>
              <a:t>Get Started!</a:t>
            </a:r>
          </a:p>
        </p:txBody>
      </p:sp>
      <p:sp>
        <p:nvSpPr>
          <p:cNvPr id="3" name="Content Placeholder 2">
            <a:extLst>
              <a:ext uri="{FF2B5EF4-FFF2-40B4-BE49-F238E27FC236}">
                <a16:creationId xmlns:a16="http://schemas.microsoft.com/office/drawing/2014/main" id="{E13CC312-02C3-4A9A-A0AB-54C76B296CA2}"/>
              </a:ext>
            </a:extLst>
          </p:cNvPr>
          <p:cNvSpPr>
            <a:spLocks noGrp="1"/>
          </p:cNvSpPr>
          <p:nvPr>
            <p:ph sz="half" idx="1"/>
          </p:nvPr>
        </p:nvSpPr>
        <p:spPr>
          <a:xfrm>
            <a:off x="247450" y="2063173"/>
            <a:ext cx="5413879" cy="3878522"/>
          </a:xfrm>
        </p:spPr>
        <p:txBody>
          <a:bodyPr vert="horz" lIns="91440" tIns="45720" rIns="91440" bIns="45720" rtlCol="0" anchor="t">
            <a:normAutofit fontScale="85000" lnSpcReduction="20000"/>
          </a:bodyPr>
          <a:lstStyle/>
          <a:p>
            <a:pPr marL="0" indent="0" algn="ctr">
              <a:buNone/>
            </a:pPr>
            <a:r>
              <a:rPr lang="en-CA" sz="4400" b="1" dirty="0">
                <a:latin typeface="Arial"/>
                <a:cs typeface="Arial"/>
              </a:rPr>
              <a:t>Activity Code:</a:t>
            </a:r>
            <a:br>
              <a:rPr lang="en-CA" sz="4400" b="1" dirty="0">
                <a:latin typeface="Arial"/>
                <a:cs typeface="Arial"/>
              </a:rPr>
            </a:br>
            <a:r>
              <a:rPr lang="en-CA" sz="1200" i="1" dirty="0">
                <a:latin typeface="Arial"/>
                <a:cs typeface="Arial"/>
              </a:rPr>
              <a:t>(provided in  your confirmation email)</a:t>
            </a:r>
          </a:p>
          <a:p>
            <a:pPr marL="0" indent="0" algn="ctr">
              <a:buNone/>
            </a:pPr>
            <a:endParaRPr lang="en-CA" sz="2400" i="1" dirty="0">
              <a:latin typeface="Arial"/>
              <a:cs typeface="Arial"/>
            </a:endParaRPr>
          </a:p>
          <a:p>
            <a:pPr marL="0" indent="0" algn="ctr">
              <a:buNone/>
            </a:pPr>
            <a:endParaRPr lang="en-CA" sz="2400" i="1" dirty="0">
              <a:latin typeface="Arial"/>
              <a:cs typeface="Arial"/>
            </a:endParaRPr>
          </a:p>
          <a:p>
            <a:pPr marL="0" indent="0" algn="ctr">
              <a:buNone/>
            </a:pPr>
            <a:r>
              <a:rPr lang="en-CA" sz="2400" i="1" dirty="0">
                <a:latin typeface="Arial"/>
                <a:cs typeface="Arial"/>
              </a:rPr>
              <a:t>Only the team leader uses this code to enter the activity</a:t>
            </a:r>
          </a:p>
          <a:p>
            <a:pPr marL="0" indent="0" algn="ctr">
              <a:buNone/>
            </a:pPr>
            <a:endParaRPr lang="en-CA" sz="2400" b="1" i="1" dirty="0"/>
          </a:p>
          <a:p>
            <a:pPr marL="0" indent="0" algn="ctr">
              <a:buNone/>
            </a:pPr>
            <a:r>
              <a:rPr lang="en-CA" sz="2400" b="1" i="1" dirty="0">
                <a:latin typeface="Arial"/>
                <a:cs typeface="Arial"/>
              </a:rPr>
              <a:t>Good Luck!</a:t>
            </a:r>
            <a:endParaRPr lang="en-CA" sz="2400" b="1" dirty="0">
              <a:latin typeface="Arial"/>
              <a:cs typeface="Arial"/>
            </a:endParaRPr>
          </a:p>
          <a:p>
            <a:pPr>
              <a:buFont typeface="Wingdings" panose="05000000000000000000" pitchFamily="2" charset="2"/>
              <a:buChar char="§"/>
            </a:pPr>
            <a:endParaRPr lang="en-CA" sz="2400" b="1" dirty="0"/>
          </a:p>
        </p:txBody>
      </p:sp>
      <p:pic>
        <p:nvPicPr>
          <p:cNvPr id="6" name="Picture 5" descr="Graphical user interface, application, website&#10;&#10;Description automatically generated">
            <a:extLst>
              <a:ext uri="{FF2B5EF4-FFF2-40B4-BE49-F238E27FC236}">
                <a16:creationId xmlns:a16="http://schemas.microsoft.com/office/drawing/2014/main" id="{E59B6033-EFA1-4E6F-8576-DD2A84F09E23}"/>
              </a:ext>
            </a:extLst>
          </p:cNvPr>
          <p:cNvPicPr>
            <a:picLocks noChangeAspect="1"/>
          </p:cNvPicPr>
          <p:nvPr/>
        </p:nvPicPr>
        <p:blipFill rotWithShape="1">
          <a:blip r:embed="rId3"/>
          <a:srcRect l="18135" r="14994"/>
          <a:stretch/>
        </p:blipFill>
        <p:spPr>
          <a:xfrm>
            <a:off x="5800437" y="1943866"/>
            <a:ext cx="5341594" cy="4117136"/>
          </a:xfrm>
          <a:prstGeom prst="rect">
            <a:avLst/>
          </a:prstGeom>
        </p:spPr>
      </p:pic>
    </p:spTree>
    <p:extLst>
      <p:ext uri="{BB962C8B-B14F-4D97-AF65-F5344CB8AC3E}">
        <p14:creationId xmlns:p14="http://schemas.microsoft.com/office/powerpoint/2010/main" val="463021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D33D95-0A73-7341-97F1-EC82E3D860F1}"/>
              </a:ext>
            </a:extLst>
          </p:cNvPr>
          <p:cNvSpPr>
            <a:spLocks noGrp="1"/>
          </p:cNvSpPr>
          <p:nvPr>
            <p:ph type="ctrTitle"/>
          </p:nvPr>
        </p:nvSpPr>
        <p:spPr>
          <a:xfrm>
            <a:off x="983432" y="452264"/>
            <a:ext cx="10363200" cy="5569024"/>
          </a:xfrm>
        </p:spPr>
        <p:txBody>
          <a:bodyPr>
            <a:normAutofit/>
          </a:bodyPr>
          <a:lstStyle/>
          <a:p>
            <a:pPr algn="ctr"/>
            <a:r>
              <a:rPr lang="en-US" sz="2800" dirty="0"/>
              <a:t>You are back in the main meeting room. </a:t>
            </a:r>
            <a:br>
              <a:rPr lang="en-US" sz="2800" dirty="0"/>
            </a:br>
            <a:br>
              <a:rPr lang="en-US" sz="2800" dirty="0"/>
            </a:br>
            <a:r>
              <a:rPr lang="en-US" sz="2800" dirty="0"/>
              <a:t>Please be patient as your organizer may be assisting other teams. </a:t>
            </a:r>
            <a:br>
              <a:rPr lang="en-US" sz="2800" dirty="0"/>
            </a:br>
            <a:br>
              <a:rPr lang="en-US" sz="2800" dirty="0"/>
            </a:br>
            <a:r>
              <a:rPr lang="en-US" sz="2800" dirty="0"/>
              <a:t>If you need help, please reach out to your organizer. </a:t>
            </a:r>
            <a:br>
              <a:rPr lang="en-US" sz="2800" dirty="0"/>
            </a:br>
            <a:br>
              <a:rPr lang="en-US" sz="2800" dirty="0"/>
            </a:br>
            <a:r>
              <a:rPr lang="en-US" sz="2800" dirty="0"/>
              <a:t>Thanks!</a:t>
            </a:r>
          </a:p>
        </p:txBody>
      </p:sp>
    </p:spTree>
    <p:extLst>
      <p:ext uri="{BB962C8B-B14F-4D97-AF65-F5344CB8AC3E}">
        <p14:creationId xmlns:p14="http://schemas.microsoft.com/office/powerpoint/2010/main" val="227346950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aadacb0a-b8f9-4f0e-963b-b3e43c7231f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04774083C09744B267D5A899D60332" ma:contentTypeVersion="13" ma:contentTypeDescription="Create a new document." ma:contentTypeScope="" ma:versionID="de11a213278fb49a6b1e77e6993e9d48">
  <xsd:schema xmlns:xsd="http://www.w3.org/2001/XMLSchema" xmlns:xs="http://www.w3.org/2001/XMLSchema" xmlns:p="http://schemas.microsoft.com/office/2006/metadata/properties" xmlns:ns2="aadacb0a-b8f9-4f0e-963b-b3e43c7231f1" xmlns:ns3="815e4cca-0eb0-4030-ae22-88e7fbeb1bcc" targetNamespace="http://schemas.microsoft.com/office/2006/metadata/properties" ma:root="true" ma:fieldsID="f5f3974503484f94f8fb087dce57a7ef" ns2:_="" ns3:_="">
    <xsd:import namespace="aadacb0a-b8f9-4f0e-963b-b3e43c7231f1"/>
    <xsd:import namespace="815e4cca-0eb0-4030-ae22-88e7fbeb1bc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_Flow_SignoffStatus" minOccurs="0"/>
                <xsd:element ref="ns3:SharedWithUsers" minOccurs="0"/>
                <xsd:element ref="ns3:SharedWithDetails" minOccurs="0"/>
                <xsd:element ref="ns2:MediaServiceDateTake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dacb0a-b8f9-4f0e-963b-b3e43c7231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_Flow_SignoffStatus" ma:index="14" nillable="true" ma:displayName="Sign-off status" ma:internalName="Sign_x002d_off_x0020_status">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5e4cca-0eb0-4030-ae22-88e7fbeb1bc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81DF1B-673E-41EF-9850-FF7CDBE262B0}">
  <ds:schemaRefs>
    <ds:schemaRef ds:uri="http://schemas.microsoft.com/sharepoint/v3/contenttype/forms"/>
  </ds:schemaRefs>
</ds:datastoreItem>
</file>

<file path=customXml/itemProps2.xml><?xml version="1.0" encoding="utf-8"?>
<ds:datastoreItem xmlns:ds="http://schemas.openxmlformats.org/officeDocument/2006/customXml" ds:itemID="{CD1F4C89-4196-4CD9-874E-6C9426B4AEA2}">
  <ds:schemaRefs>
    <ds:schemaRef ds:uri="815e4cca-0eb0-4030-ae22-88e7fbeb1bcc"/>
    <ds:schemaRef ds:uri="aadacb0a-b8f9-4f0e-963b-b3e43c7231f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60CD71D-E659-48F0-B9A4-5378FC391C13}">
  <ds:schemaRefs>
    <ds:schemaRef ds:uri="815e4cca-0eb0-4030-ae22-88e7fbeb1bcc"/>
    <ds:schemaRef ds:uri="aadacb0a-b8f9-4f0e-963b-b3e43c7231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55</TotalTime>
  <Words>1376</Words>
  <Application>Microsoft Office PowerPoint</Application>
  <PresentationFormat>Widescreen</PresentationFormat>
  <Paragraphs>96</Paragraphs>
  <Slides>12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Segoe UI</vt:lpstr>
      <vt:lpstr>Webdings</vt:lpstr>
      <vt:lpstr>Wingdings</vt:lpstr>
      <vt:lpstr>Custom Design</vt:lpstr>
      <vt:lpstr>Welcome!   Please take this time to socialize while we wait to get started.  Your team building event will start soon.</vt:lpstr>
      <vt:lpstr>PowerPoint Presentation</vt:lpstr>
      <vt:lpstr>Escape Room: Jewel Heist </vt:lpstr>
      <vt:lpstr>Escape Room: Jewel Heist </vt:lpstr>
      <vt:lpstr>Tips For Success</vt:lpstr>
      <vt:lpstr>Game Play Tips &amp; Tricks</vt:lpstr>
      <vt:lpstr> Leaders - Do This First</vt:lpstr>
      <vt:lpstr>Get Started!</vt:lpstr>
      <vt:lpstr>You are back in the main meeting room.   Please be patient as your organizer may be assisting other teams.   If you need help, please reach out to your organizer.   Thanks!</vt:lpstr>
      <vt:lpstr>AND THE WINNER(S) ARE…  </vt:lpstr>
      <vt:lpstr>Puzzle Conclusions </vt:lpstr>
      <vt:lpstr>THANK YOU FOR PARTICIPATING!</vt:lpstr>
    </vt:vector>
  </TitlesOfParts>
  <Company>RL Design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Lloyds Banking Group Presentation Template</dc:title>
  <dc:creator>clees</dc:creator>
  <cp:lastModifiedBy>Chantal Wiesner</cp:lastModifiedBy>
  <cp:revision>8</cp:revision>
  <cp:lastPrinted>2009-01-21T12:41:03Z</cp:lastPrinted>
  <dcterms:created xsi:type="dcterms:W3CDTF">2009-01-21T19:55:17Z</dcterms:created>
  <dcterms:modified xsi:type="dcterms:W3CDTF">2023-03-29T16:46:14Z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fidentiality Level">
    <vt:lpwstr>Internal</vt:lpwstr>
  </property>
  <property fmtid="{D5CDD505-2E9C-101B-9397-08002B2CF9AE}" pid="4" name="ContentTypeId">
    <vt:lpwstr>0x0101002F04774083C09744B267D5A899D60332</vt:lpwstr>
  </property>
</Properties>
</file>